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
  </p:notesMasterIdLst>
  <p:sldIdLst>
    <p:sldId id="269" r:id="rId2"/>
  </p:sldIdLst>
  <p:sldSz cx="30275213" cy="42803763"/>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060" userDrawn="1">
          <p15:clr>
            <a:srgbClr val="A4A3A4"/>
          </p15:clr>
        </p15:guide>
        <p15:guide id="2" pos="6744" userDrawn="1">
          <p15:clr>
            <a:srgbClr val="A4A3A4"/>
          </p15:clr>
        </p15:guide>
        <p15:guide id="3" orient="horz" pos="13481" userDrawn="1">
          <p15:clr>
            <a:srgbClr val="A4A3A4"/>
          </p15:clr>
        </p15:guide>
        <p15:guide id="4" pos="9535"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imo Timo" initials="TT" lastIdx="1" clrIdx="0">
    <p:extLst>
      <p:ext uri="{19B8F6BF-5375-455C-9EA6-DF929625EA0E}">
        <p15:presenceInfo xmlns:p15="http://schemas.microsoft.com/office/powerpoint/2012/main" userId="c16777e336af88d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2B4B3"/>
    <a:srgbClr val="C53194"/>
    <a:srgbClr val="CC3399"/>
    <a:srgbClr val="C1002A"/>
    <a:srgbClr val="004A99"/>
    <a:srgbClr val="FF194A"/>
    <a:srgbClr val="D96709"/>
    <a:srgbClr val="002F87"/>
    <a:srgbClr val="000000"/>
    <a:srgbClr val="D5D6D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ittlere Formatvorlage 2 - Akz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9C7853C-536D-4A76-A0AE-DD22124D55A5}" styleName="Designformatvorlage 1 - Akz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D5ABB26-0587-4C30-8999-92F81FD0307C}" styleName="Keine Formatvorlage, kei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232" autoAdjust="0"/>
  </p:normalViewPr>
  <p:slideViewPr>
    <p:cSldViewPr snapToGrid="0">
      <p:cViewPr>
        <p:scale>
          <a:sx n="90" d="100"/>
          <a:sy n="90" d="100"/>
        </p:scale>
        <p:origin x="130" y="-21187"/>
      </p:cViewPr>
      <p:guideLst>
        <p:guide orient="horz" pos="19060"/>
        <p:guide pos="6744"/>
        <p:guide orient="horz" pos="13481"/>
        <p:guide pos="9535"/>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media/hdphoto1.wdp>
</file>

<file path=ppt/media/hdphoto2.wdp>
</file>

<file path=ppt/media/hdphoto3.wdp>
</file>

<file path=ppt/media/hdphoto4.wdp>
</file>

<file path=ppt/media/image1.jp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jpg>
</file>

<file path=ppt/media/image22.jpg>
</file>

<file path=ppt/media/image23.jpeg>
</file>

<file path=ppt/media/image24.jpg>
</file>

<file path=ppt/media/image25.png>
</file>

<file path=ppt/media/image26.png>
</file>

<file path=ppt/media/image27.png>
</file>

<file path=ppt/media/image28.png>
</file>

<file path=ppt/media/image29.png>
</file>

<file path=ppt/media/image3.png>
</file>

<file path=ppt/media/image4.png>
</file>

<file path=ppt/media/image5.jp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50444" y="0"/>
            <a:ext cx="2945659" cy="496332"/>
          </a:xfrm>
          <a:prstGeom prst="rect">
            <a:avLst/>
          </a:prstGeom>
        </p:spPr>
        <p:txBody>
          <a:bodyPr vert="horz" lIns="91440" tIns="45720" rIns="91440" bIns="45720" rtlCol="0"/>
          <a:lstStyle>
            <a:lvl1pPr algn="r">
              <a:defRPr sz="1200"/>
            </a:lvl1pPr>
          </a:lstStyle>
          <a:p>
            <a:fld id="{CDD5AFA6-632F-4C02-BB38-72C1C6408A72}" type="datetimeFigureOut">
              <a:rPr lang="de-DE" smtClean="0"/>
              <a:t>11.02.2020</a:t>
            </a:fld>
            <a:endParaRPr lang="de-DE"/>
          </a:p>
        </p:txBody>
      </p:sp>
      <p:sp>
        <p:nvSpPr>
          <p:cNvPr id="4" name="Folienbildplatzhalter 3"/>
          <p:cNvSpPr>
            <a:spLocks noGrp="1" noRot="1" noChangeAspect="1"/>
          </p:cNvSpPr>
          <p:nvPr>
            <p:ph type="sldImg" idx="2"/>
          </p:nvPr>
        </p:nvSpPr>
        <p:spPr>
          <a:xfrm>
            <a:off x="2082800" y="744538"/>
            <a:ext cx="2632075" cy="3722687"/>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79768" y="4715153"/>
            <a:ext cx="5438140" cy="4466987"/>
          </a:xfrm>
          <a:prstGeom prst="rect">
            <a:avLst/>
          </a:prstGeom>
        </p:spPr>
        <p:txBody>
          <a:bodyPr vert="horz" lIns="91440" tIns="45720" rIns="91440" bIns="45720"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9428583"/>
            <a:ext cx="2945659" cy="496332"/>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50444" y="9428583"/>
            <a:ext cx="2945659" cy="496332"/>
          </a:xfrm>
          <a:prstGeom prst="rect">
            <a:avLst/>
          </a:prstGeom>
        </p:spPr>
        <p:txBody>
          <a:bodyPr vert="horz" lIns="91440" tIns="45720" rIns="91440" bIns="45720" rtlCol="0" anchor="b"/>
          <a:lstStyle>
            <a:lvl1pPr algn="r">
              <a:defRPr sz="1200"/>
            </a:lvl1pPr>
          </a:lstStyle>
          <a:p>
            <a:fld id="{4AF4A50C-88AA-4498-88AF-5466E101DA3B}" type="slidenum">
              <a:rPr lang="de-DE" smtClean="0"/>
              <a:t>‹Nr.›</a:t>
            </a:fld>
            <a:endParaRPr lang="de-DE"/>
          </a:p>
        </p:txBody>
      </p:sp>
    </p:spTree>
    <p:extLst>
      <p:ext uri="{BB962C8B-B14F-4D97-AF65-F5344CB8AC3E}">
        <p14:creationId xmlns:p14="http://schemas.microsoft.com/office/powerpoint/2010/main" val="10483434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7005156"/>
            <a:ext cx="25733931" cy="14902051"/>
          </a:xfrm>
        </p:spPr>
        <p:txBody>
          <a:bodyPr anchor="b"/>
          <a:lstStyle>
            <a:lvl1pPr algn="ctr">
              <a:defRPr sz="19865"/>
            </a:lvl1pPr>
          </a:lstStyle>
          <a:p>
            <a:r>
              <a:rPr lang="de-DE"/>
              <a:t>Mastertitelformat bearbeiten</a:t>
            </a:r>
            <a:endParaRPr lang="en-US" dirty="0"/>
          </a:p>
        </p:txBody>
      </p:sp>
      <p:sp>
        <p:nvSpPr>
          <p:cNvPr id="3" name="Subtitle 2"/>
          <p:cNvSpPr>
            <a:spLocks noGrp="1"/>
          </p:cNvSpPr>
          <p:nvPr>
            <p:ph type="subTitle" idx="1"/>
          </p:nvPr>
        </p:nvSpPr>
        <p:spPr>
          <a:xfrm>
            <a:off x="3784402" y="22481887"/>
            <a:ext cx="22706410" cy="10334331"/>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2A814757-6840-4855-BF8A-F04AF3E93827}" type="datetimeFigureOut">
              <a:rPr lang="de-DE" smtClean="0"/>
              <a:t>11.02.2020</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D3B7DD3-5B39-4FB6-8458-89B0FDCA7CFB}" type="slidenum">
              <a:rPr lang="de-DE" smtClean="0"/>
              <a:t>‹Nr.›</a:t>
            </a:fld>
            <a:endParaRPr lang="de-DE"/>
          </a:p>
        </p:txBody>
      </p:sp>
    </p:spTree>
    <p:extLst>
      <p:ext uri="{BB962C8B-B14F-4D97-AF65-F5344CB8AC3E}">
        <p14:creationId xmlns:p14="http://schemas.microsoft.com/office/powerpoint/2010/main" val="3050943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2A814757-6840-4855-BF8A-F04AF3E93827}" type="datetimeFigureOut">
              <a:rPr lang="de-DE" smtClean="0"/>
              <a:t>11.02.2020</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D3B7DD3-5B39-4FB6-8458-89B0FDCA7CFB}" type="slidenum">
              <a:rPr lang="de-DE" smtClean="0"/>
              <a:t>‹Nr.›</a:t>
            </a:fld>
            <a:endParaRPr lang="de-DE"/>
          </a:p>
        </p:txBody>
      </p:sp>
    </p:spTree>
    <p:extLst>
      <p:ext uri="{BB962C8B-B14F-4D97-AF65-F5344CB8AC3E}">
        <p14:creationId xmlns:p14="http://schemas.microsoft.com/office/powerpoint/2010/main" val="38229766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2278904"/>
            <a:ext cx="6528093" cy="36274211"/>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2081423" y="2278904"/>
            <a:ext cx="19205838" cy="36274211"/>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2A814757-6840-4855-BF8A-F04AF3E93827}" type="datetimeFigureOut">
              <a:rPr lang="de-DE" smtClean="0"/>
              <a:t>11.02.2020</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D3B7DD3-5B39-4FB6-8458-89B0FDCA7CFB}" type="slidenum">
              <a:rPr lang="de-DE" smtClean="0"/>
              <a:t>‹Nr.›</a:t>
            </a:fld>
            <a:endParaRPr lang="de-DE"/>
          </a:p>
        </p:txBody>
      </p:sp>
    </p:spTree>
    <p:extLst>
      <p:ext uri="{BB962C8B-B14F-4D97-AF65-F5344CB8AC3E}">
        <p14:creationId xmlns:p14="http://schemas.microsoft.com/office/powerpoint/2010/main" val="14436640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2A814757-6840-4855-BF8A-F04AF3E93827}" type="datetimeFigureOut">
              <a:rPr lang="de-DE" smtClean="0"/>
              <a:t>11.02.2020</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D3B7DD3-5B39-4FB6-8458-89B0FDCA7CFB}" type="slidenum">
              <a:rPr lang="de-DE" smtClean="0"/>
              <a:t>‹Nr.›</a:t>
            </a:fld>
            <a:endParaRPr lang="de-DE"/>
          </a:p>
        </p:txBody>
      </p:sp>
    </p:spTree>
    <p:extLst>
      <p:ext uri="{BB962C8B-B14F-4D97-AF65-F5344CB8AC3E}">
        <p14:creationId xmlns:p14="http://schemas.microsoft.com/office/powerpoint/2010/main" val="6975824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065654" y="10671229"/>
            <a:ext cx="26112371" cy="17805173"/>
          </a:xfrm>
        </p:spPr>
        <p:txBody>
          <a:bodyPr anchor="b"/>
          <a:lstStyle>
            <a:lvl1pPr>
              <a:defRPr sz="19865"/>
            </a:lvl1pPr>
          </a:lstStyle>
          <a:p>
            <a:r>
              <a:rPr lang="de-DE"/>
              <a:t>Mastertitelformat bearbeiten</a:t>
            </a:r>
            <a:endParaRPr lang="en-US" dirty="0"/>
          </a:p>
        </p:txBody>
      </p:sp>
      <p:sp>
        <p:nvSpPr>
          <p:cNvPr id="3" name="Text Placeholder 2"/>
          <p:cNvSpPr>
            <a:spLocks noGrp="1"/>
          </p:cNvSpPr>
          <p:nvPr>
            <p:ph type="body" idx="1"/>
          </p:nvPr>
        </p:nvSpPr>
        <p:spPr>
          <a:xfrm>
            <a:off x="2065654" y="28644846"/>
            <a:ext cx="26112371" cy="9363320"/>
          </a:xfrm>
        </p:spPr>
        <p:txBody>
          <a:bodyPr/>
          <a:lstStyle>
            <a:lvl1pPr marL="0" indent="0">
              <a:buNone/>
              <a:defRPr sz="7946">
                <a:solidFill>
                  <a:schemeClr val="tx1"/>
                </a:solidFill>
              </a:defRPr>
            </a:lvl1pPr>
            <a:lvl2pPr marL="1513743" indent="0">
              <a:buNone/>
              <a:defRPr sz="6622">
                <a:solidFill>
                  <a:schemeClr val="tx1">
                    <a:tint val="75000"/>
                  </a:schemeClr>
                </a:solidFill>
              </a:defRPr>
            </a:lvl2pPr>
            <a:lvl3pPr marL="3027487" indent="0">
              <a:buNone/>
              <a:defRPr sz="5960">
                <a:solidFill>
                  <a:schemeClr val="tx1">
                    <a:tint val="75000"/>
                  </a:schemeClr>
                </a:solidFill>
              </a:defRPr>
            </a:lvl3pPr>
            <a:lvl4pPr marL="4541230" indent="0">
              <a:buNone/>
              <a:defRPr sz="5297">
                <a:solidFill>
                  <a:schemeClr val="tx1">
                    <a:tint val="75000"/>
                  </a:schemeClr>
                </a:solidFill>
              </a:defRPr>
            </a:lvl4pPr>
            <a:lvl5pPr marL="6054974" indent="0">
              <a:buNone/>
              <a:defRPr sz="5297">
                <a:solidFill>
                  <a:schemeClr val="tx1">
                    <a:tint val="75000"/>
                  </a:schemeClr>
                </a:solidFill>
              </a:defRPr>
            </a:lvl5pPr>
            <a:lvl6pPr marL="7568717" indent="0">
              <a:buNone/>
              <a:defRPr sz="5297">
                <a:solidFill>
                  <a:schemeClr val="tx1">
                    <a:tint val="75000"/>
                  </a:schemeClr>
                </a:solidFill>
              </a:defRPr>
            </a:lvl6pPr>
            <a:lvl7pPr marL="9082461" indent="0">
              <a:buNone/>
              <a:defRPr sz="5297">
                <a:solidFill>
                  <a:schemeClr val="tx1">
                    <a:tint val="75000"/>
                  </a:schemeClr>
                </a:solidFill>
              </a:defRPr>
            </a:lvl7pPr>
            <a:lvl8pPr marL="10596204" indent="0">
              <a:buNone/>
              <a:defRPr sz="5297">
                <a:solidFill>
                  <a:schemeClr val="tx1">
                    <a:tint val="75000"/>
                  </a:schemeClr>
                </a:solidFill>
              </a:defRPr>
            </a:lvl8pPr>
            <a:lvl9pPr marL="12109948" indent="0">
              <a:buNone/>
              <a:defRPr sz="5297">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2A814757-6840-4855-BF8A-F04AF3E93827}" type="datetimeFigureOut">
              <a:rPr lang="de-DE" smtClean="0"/>
              <a:t>11.02.2020</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D3B7DD3-5B39-4FB6-8458-89B0FDCA7CFB}" type="slidenum">
              <a:rPr lang="de-DE" smtClean="0"/>
              <a:t>‹Nr.›</a:t>
            </a:fld>
            <a:endParaRPr lang="de-DE"/>
          </a:p>
        </p:txBody>
      </p:sp>
    </p:spTree>
    <p:extLst>
      <p:ext uri="{BB962C8B-B14F-4D97-AF65-F5344CB8AC3E}">
        <p14:creationId xmlns:p14="http://schemas.microsoft.com/office/powerpoint/2010/main" val="12942519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2081421" y="11394520"/>
            <a:ext cx="12866966" cy="2715859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15326826" y="11394520"/>
            <a:ext cx="12866966" cy="2715859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2A814757-6840-4855-BF8A-F04AF3E93827}" type="datetimeFigureOut">
              <a:rPr lang="de-DE" smtClean="0"/>
              <a:t>11.02.2020</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6D3B7DD3-5B39-4FB6-8458-89B0FDCA7CFB}" type="slidenum">
              <a:rPr lang="de-DE" smtClean="0"/>
              <a:t>‹Nr.›</a:t>
            </a:fld>
            <a:endParaRPr lang="de-DE"/>
          </a:p>
        </p:txBody>
      </p:sp>
    </p:spTree>
    <p:extLst>
      <p:ext uri="{BB962C8B-B14F-4D97-AF65-F5344CB8AC3E}">
        <p14:creationId xmlns:p14="http://schemas.microsoft.com/office/powerpoint/2010/main" val="3000420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2085364" y="2278913"/>
            <a:ext cx="26112371" cy="8273416"/>
          </a:xfrm>
        </p:spPr>
        <p:txBody>
          <a:bodyPr/>
          <a:lstStyle/>
          <a:p>
            <a:r>
              <a:rPr lang="de-DE"/>
              <a:t>Mastertitelformat bearbeiten</a:t>
            </a:r>
            <a:endParaRPr lang="en-US" dirty="0"/>
          </a:p>
        </p:txBody>
      </p:sp>
      <p:sp>
        <p:nvSpPr>
          <p:cNvPr id="3" name="Text Placeholder 2"/>
          <p:cNvSpPr>
            <a:spLocks noGrp="1"/>
          </p:cNvSpPr>
          <p:nvPr>
            <p:ph type="body" idx="1"/>
          </p:nvPr>
        </p:nvSpPr>
        <p:spPr>
          <a:xfrm>
            <a:off x="2085368" y="10492870"/>
            <a:ext cx="12807832"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de-DE"/>
              <a:t>Mastertextformat bearbeiten</a:t>
            </a:r>
          </a:p>
        </p:txBody>
      </p:sp>
      <p:sp>
        <p:nvSpPr>
          <p:cNvPr id="4" name="Content Placeholder 3"/>
          <p:cNvSpPr>
            <a:spLocks noGrp="1"/>
          </p:cNvSpPr>
          <p:nvPr>
            <p:ph sz="half" idx="2"/>
          </p:nvPr>
        </p:nvSpPr>
        <p:spPr>
          <a:xfrm>
            <a:off x="2085368" y="15635264"/>
            <a:ext cx="12807832" cy="22997117"/>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15326828" y="10492870"/>
            <a:ext cx="12870909"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de-DE"/>
              <a:t>Mastertextformat bearbeiten</a:t>
            </a:r>
          </a:p>
        </p:txBody>
      </p:sp>
      <p:sp>
        <p:nvSpPr>
          <p:cNvPr id="6" name="Content Placeholder 5"/>
          <p:cNvSpPr>
            <a:spLocks noGrp="1"/>
          </p:cNvSpPr>
          <p:nvPr>
            <p:ph sz="quarter" idx="4"/>
          </p:nvPr>
        </p:nvSpPr>
        <p:spPr>
          <a:xfrm>
            <a:off x="15326828" y="15635264"/>
            <a:ext cx="12870909" cy="22997117"/>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2A814757-6840-4855-BF8A-F04AF3E93827}" type="datetimeFigureOut">
              <a:rPr lang="de-DE" smtClean="0"/>
              <a:t>11.02.2020</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6D3B7DD3-5B39-4FB6-8458-89B0FDCA7CFB}" type="slidenum">
              <a:rPr lang="de-DE" smtClean="0"/>
              <a:t>‹Nr.›</a:t>
            </a:fld>
            <a:endParaRPr lang="de-DE"/>
          </a:p>
        </p:txBody>
      </p:sp>
    </p:spTree>
    <p:extLst>
      <p:ext uri="{BB962C8B-B14F-4D97-AF65-F5344CB8AC3E}">
        <p14:creationId xmlns:p14="http://schemas.microsoft.com/office/powerpoint/2010/main" val="2642435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2A814757-6840-4855-BF8A-F04AF3E93827}" type="datetimeFigureOut">
              <a:rPr lang="de-DE" smtClean="0"/>
              <a:t>11.02.2020</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6D3B7DD3-5B39-4FB6-8458-89B0FDCA7CFB}" type="slidenum">
              <a:rPr lang="de-DE" smtClean="0"/>
              <a:t>‹Nr.›</a:t>
            </a:fld>
            <a:endParaRPr lang="de-DE"/>
          </a:p>
        </p:txBody>
      </p:sp>
    </p:spTree>
    <p:extLst>
      <p:ext uri="{BB962C8B-B14F-4D97-AF65-F5344CB8AC3E}">
        <p14:creationId xmlns:p14="http://schemas.microsoft.com/office/powerpoint/2010/main" val="3629092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814757-6840-4855-BF8A-F04AF3E93827}" type="datetimeFigureOut">
              <a:rPr lang="de-DE" smtClean="0"/>
              <a:t>11.02.2020</a:t>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6D3B7DD3-5B39-4FB6-8458-89B0FDCA7CFB}" type="slidenum">
              <a:rPr lang="de-DE" smtClean="0"/>
              <a:t>‹Nr.›</a:t>
            </a:fld>
            <a:endParaRPr lang="de-DE"/>
          </a:p>
        </p:txBody>
      </p:sp>
    </p:spTree>
    <p:extLst>
      <p:ext uri="{BB962C8B-B14F-4D97-AF65-F5344CB8AC3E}">
        <p14:creationId xmlns:p14="http://schemas.microsoft.com/office/powerpoint/2010/main" val="3538185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de-DE"/>
              <a:t>Mastertitelformat bearbeiten</a:t>
            </a:r>
            <a:endParaRPr lang="en-US" dirty="0"/>
          </a:p>
        </p:txBody>
      </p:sp>
      <p:sp>
        <p:nvSpPr>
          <p:cNvPr id="3" name="Content Placeholder 2"/>
          <p:cNvSpPr>
            <a:spLocks noGrp="1"/>
          </p:cNvSpPr>
          <p:nvPr>
            <p:ph idx="1"/>
          </p:nvPr>
        </p:nvSpPr>
        <p:spPr>
          <a:xfrm>
            <a:off x="12870909" y="6162959"/>
            <a:ext cx="15326827" cy="30418415"/>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de-DE"/>
              <a:t>Mastertextformat bearbeiten</a:t>
            </a:r>
          </a:p>
        </p:txBody>
      </p:sp>
      <p:sp>
        <p:nvSpPr>
          <p:cNvPr id="5" name="Date Placeholder 4"/>
          <p:cNvSpPr>
            <a:spLocks noGrp="1"/>
          </p:cNvSpPr>
          <p:nvPr>
            <p:ph type="dt" sz="half" idx="10"/>
          </p:nvPr>
        </p:nvSpPr>
        <p:spPr/>
        <p:txBody>
          <a:bodyPr/>
          <a:lstStyle/>
          <a:p>
            <a:fld id="{2A814757-6840-4855-BF8A-F04AF3E93827}" type="datetimeFigureOut">
              <a:rPr lang="de-DE" smtClean="0"/>
              <a:t>11.02.2020</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6D3B7DD3-5B39-4FB6-8458-89B0FDCA7CFB}" type="slidenum">
              <a:rPr lang="de-DE" smtClean="0"/>
              <a:t>‹Nr.›</a:t>
            </a:fld>
            <a:endParaRPr lang="de-DE"/>
          </a:p>
        </p:txBody>
      </p:sp>
    </p:spTree>
    <p:extLst>
      <p:ext uri="{BB962C8B-B14F-4D97-AF65-F5344CB8AC3E}">
        <p14:creationId xmlns:p14="http://schemas.microsoft.com/office/powerpoint/2010/main" val="30516858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de-DE"/>
              <a:t>Mastertitelformat bearbeiten</a:t>
            </a:r>
            <a:endParaRPr lang="en-US" dirty="0"/>
          </a:p>
        </p:txBody>
      </p:sp>
      <p:sp>
        <p:nvSpPr>
          <p:cNvPr id="3" name="Picture Placeholder 2"/>
          <p:cNvSpPr>
            <a:spLocks noGrp="1" noChangeAspect="1"/>
          </p:cNvSpPr>
          <p:nvPr>
            <p:ph type="pic" idx="1"/>
          </p:nvPr>
        </p:nvSpPr>
        <p:spPr>
          <a:xfrm>
            <a:off x="12870909" y="6162959"/>
            <a:ext cx="15326827" cy="30418415"/>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de-DE"/>
              <a:t>Bild durch Klicken auf Symbol hinzufügen</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de-DE"/>
              <a:t>Mastertextformat bearbeiten</a:t>
            </a:r>
          </a:p>
        </p:txBody>
      </p:sp>
      <p:sp>
        <p:nvSpPr>
          <p:cNvPr id="5" name="Date Placeholder 4"/>
          <p:cNvSpPr>
            <a:spLocks noGrp="1"/>
          </p:cNvSpPr>
          <p:nvPr>
            <p:ph type="dt" sz="half" idx="10"/>
          </p:nvPr>
        </p:nvSpPr>
        <p:spPr/>
        <p:txBody>
          <a:bodyPr/>
          <a:lstStyle/>
          <a:p>
            <a:fld id="{2A814757-6840-4855-BF8A-F04AF3E93827}" type="datetimeFigureOut">
              <a:rPr lang="de-DE" smtClean="0"/>
              <a:t>11.02.2020</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6D3B7DD3-5B39-4FB6-8458-89B0FDCA7CFB}" type="slidenum">
              <a:rPr lang="de-DE" smtClean="0"/>
              <a:t>‹Nr.›</a:t>
            </a:fld>
            <a:endParaRPr lang="de-DE"/>
          </a:p>
        </p:txBody>
      </p:sp>
    </p:spTree>
    <p:extLst>
      <p:ext uri="{BB962C8B-B14F-4D97-AF65-F5344CB8AC3E}">
        <p14:creationId xmlns:p14="http://schemas.microsoft.com/office/powerpoint/2010/main" val="18100462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78913"/>
            <a:ext cx="26112371" cy="8273416"/>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2081421" y="11394520"/>
            <a:ext cx="26112371" cy="27158594"/>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2A814757-6840-4855-BF8A-F04AF3E93827}" type="datetimeFigureOut">
              <a:rPr lang="de-DE" smtClean="0"/>
              <a:t>11.02.2020</a:t>
            </a:fld>
            <a:endParaRPr lang="de-DE"/>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de-DE"/>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6D3B7DD3-5B39-4FB6-8458-89B0FDCA7CFB}" type="slidenum">
              <a:rPr lang="de-DE" smtClean="0"/>
              <a:t>‹Nr.›</a:t>
            </a:fld>
            <a:endParaRPr lang="de-DE"/>
          </a:p>
        </p:txBody>
      </p:sp>
    </p:spTree>
    <p:extLst>
      <p:ext uri="{BB962C8B-B14F-4D97-AF65-F5344CB8AC3E}">
        <p14:creationId xmlns:p14="http://schemas.microsoft.com/office/powerpoint/2010/main" val="210429070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0.png"/><Relationship Id="rId18" Type="http://schemas.openxmlformats.org/officeDocument/2006/relationships/image" Target="../media/image15.png"/><Relationship Id="rId26" Type="http://schemas.openxmlformats.org/officeDocument/2006/relationships/image" Target="../media/image23.jpeg"/><Relationship Id="rId3" Type="http://schemas.openxmlformats.org/officeDocument/2006/relationships/image" Target="../media/image2.png"/><Relationship Id="rId21" Type="http://schemas.openxmlformats.org/officeDocument/2006/relationships/image" Target="../media/image18.svg"/><Relationship Id="rId34" Type="http://schemas.openxmlformats.org/officeDocument/2006/relationships/image" Target="../media/image29.png"/><Relationship Id="rId7" Type="http://schemas.openxmlformats.org/officeDocument/2006/relationships/image" Target="../media/image5.jpg"/><Relationship Id="rId12" Type="http://schemas.microsoft.com/office/2007/relationships/hdphoto" Target="../media/hdphoto2.wdp"/><Relationship Id="rId17" Type="http://schemas.openxmlformats.org/officeDocument/2006/relationships/image" Target="../media/image14.svg"/><Relationship Id="rId25" Type="http://schemas.openxmlformats.org/officeDocument/2006/relationships/image" Target="../media/image22.jpg"/><Relationship Id="rId33" Type="http://schemas.openxmlformats.org/officeDocument/2006/relationships/image" Target="../media/image28.png"/><Relationship Id="rId2" Type="http://schemas.openxmlformats.org/officeDocument/2006/relationships/image" Target="../media/image1.jpg"/><Relationship Id="rId16" Type="http://schemas.openxmlformats.org/officeDocument/2006/relationships/image" Target="../media/image13.png"/><Relationship Id="rId20" Type="http://schemas.openxmlformats.org/officeDocument/2006/relationships/image" Target="../media/image17.png"/><Relationship Id="rId29" Type="http://schemas.microsoft.com/office/2007/relationships/hdphoto" Target="../media/hdphoto3.wdp"/><Relationship Id="rId1" Type="http://schemas.openxmlformats.org/officeDocument/2006/relationships/slideLayout" Target="../slideLayouts/slideLayout2.xml"/><Relationship Id="rId6" Type="http://schemas.microsoft.com/office/2007/relationships/hdphoto" Target="../media/hdphoto1.wdp"/><Relationship Id="rId11" Type="http://schemas.openxmlformats.org/officeDocument/2006/relationships/image" Target="../media/image9.png"/><Relationship Id="rId24" Type="http://schemas.openxmlformats.org/officeDocument/2006/relationships/image" Target="../media/image21.jpg"/><Relationship Id="rId32" Type="http://schemas.microsoft.com/office/2007/relationships/hdphoto" Target="../media/hdphoto4.wdp"/><Relationship Id="rId5" Type="http://schemas.openxmlformats.org/officeDocument/2006/relationships/image" Target="../media/image4.png"/><Relationship Id="rId15" Type="http://schemas.openxmlformats.org/officeDocument/2006/relationships/image" Target="../media/image12.svg"/><Relationship Id="rId23" Type="http://schemas.openxmlformats.org/officeDocument/2006/relationships/image" Target="../media/image20.svg"/><Relationship Id="rId28" Type="http://schemas.openxmlformats.org/officeDocument/2006/relationships/image" Target="../media/image25.png"/><Relationship Id="rId10" Type="http://schemas.openxmlformats.org/officeDocument/2006/relationships/image" Target="../media/image8.svg"/><Relationship Id="rId19" Type="http://schemas.openxmlformats.org/officeDocument/2006/relationships/image" Target="../media/image16.svg"/><Relationship Id="rId31" Type="http://schemas.openxmlformats.org/officeDocument/2006/relationships/image" Target="../media/image27.png"/><Relationship Id="rId4" Type="http://schemas.openxmlformats.org/officeDocument/2006/relationships/image" Target="../media/image3.png"/><Relationship Id="rId9" Type="http://schemas.openxmlformats.org/officeDocument/2006/relationships/image" Target="../media/image7.png"/><Relationship Id="rId14" Type="http://schemas.openxmlformats.org/officeDocument/2006/relationships/image" Target="../media/image11.png"/><Relationship Id="rId22" Type="http://schemas.openxmlformats.org/officeDocument/2006/relationships/image" Target="../media/image19.png"/><Relationship Id="rId27" Type="http://schemas.openxmlformats.org/officeDocument/2006/relationships/image" Target="../media/image24.jpg"/><Relationship Id="rId30"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0000"/>
            <a:lum/>
          </a:blip>
          <a:srcRect/>
          <a:stretch>
            <a:fillRect l="-56000" r="-56000"/>
          </a:stretch>
        </a:blipFill>
        <a:effectLst/>
      </p:bgPr>
    </p:bg>
    <p:spTree>
      <p:nvGrpSpPr>
        <p:cNvPr id="1" name=""/>
        <p:cNvGrpSpPr/>
        <p:nvPr/>
      </p:nvGrpSpPr>
      <p:grpSpPr>
        <a:xfrm>
          <a:off x="0" y="0"/>
          <a:ext cx="0" cy="0"/>
          <a:chOff x="0" y="0"/>
          <a:chExt cx="0" cy="0"/>
        </a:xfrm>
      </p:grpSpPr>
      <p:grpSp>
        <p:nvGrpSpPr>
          <p:cNvPr id="164" name="Gruppieren 163">
            <a:extLst>
              <a:ext uri="{FF2B5EF4-FFF2-40B4-BE49-F238E27FC236}">
                <a16:creationId xmlns:a16="http://schemas.microsoft.com/office/drawing/2014/main" id="{14854691-B560-45E8-A9DC-16EF4032A0F6}"/>
              </a:ext>
            </a:extLst>
          </p:cNvPr>
          <p:cNvGrpSpPr>
            <a:grpSpLocks noChangeAspect="1"/>
          </p:cNvGrpSpPr>
          <p:nvPr/>
        </p:nvGrpSpPr>
        <p:grpSpPr>
          <a:xfrm>
            <a:off x="662551" y="38516427"/>
            <a:ext cx="7749851" cy="2223866"/>
            <a:chOff x="449191" y="38781320"/>
            <a:chExt cx="7359056" cy="2111725"/>
          </a:xfrm>
        </p:grpSpPr>
        <p:pic>
          <p:nvPicPr>
            <p:cNvPr id="153" name="Grafik 152">
              <a:extLst>
                <a:ext uri="{FF2B5EF4-FFF2-40B4-BE49-F238E27FC236}">
                  <a16:creationId xmlns:a16="http://schemas.microsoft.com/office/drawing/2014/main" id="{F48DC4BC-DC50-42F6-B0C8-08BC20B096A9}"/>
                </a:ext>
              </a:extLst>
            </p:cNvPr>
            <p:cNvPicPr>
              <a:picLocks noChangeAspect="1"/>
            </p:cNvPicPr>
            <p:nvPr/>
          </p:nvPicPr>
          <p:blipFill>
            <a:blip r:embed="rId3">
              <a:alphaModFix amt="70000"/>
            </a:blip>
            <a:stretch>
              <a:fillRect/>
            </a:stretch>
          </p:blipFill>
          <p:spPr>
            <a:xfrm>
              <a:off x="449191" y="38781320"/>
              <a:ext cx="7003170" cy="2111725"/>
            </a:xfrm>
            <a:prstGeom prst="rect">
              <a:avLst/>
            </a:prstGeom>
          </p:spPr>
        </p:pic>
        <p:sp>
          <p:nvSpPr>
            <p:cNvPr id="159" name="Textfeld 158">
              <a:extLst>
                <a:ext uri="{FF2B5EF4-FFF2-40B4-BE49-F238E27FC236}">
                  <a16:creationId xmlns:a16="http://schemas.microsoft.com/office/drawing/2014/main" id="{810C2D1E-E765-4C0F-AFFA-20961000BEF2}"/>
                </a:ext>
              </a:extLst>
            </p:cNvPr>
            <p:cNvSpPr txBox="1"/>
            <p:nvPr/>
          </p:nvSpPr>
          <p:spPr>
            <a:xfrm>
              <a:off x="7061753" y="40653610"/>
              <a:ext cx="746494" cy="233805"/>
            </a:xfrm>
            <a:prstGeom prst="rect">
              <a:avLst/>
            </a:prstGeom>
            <a:noFill/>
          </p:spPr>
          <p:txBody>
            <a:bodyPr wrap="square" rtlCol="0">
              <a:spAutoFit/>
            </a:bodyPr>
            <a:lstStyle/>
            <a:p>
              <a:r>
                <a:rPr lang="de-DE" sz="1000" dirty="0">
                  <a:latin typeface="Arial" panose="020B0604020202020204" pitchFamily="34" charset="0"/>
                  <a:cs typeface="Arial" panose="020B0604020202020204" pitchFamily="34" charset="0"/>
                </a:rPr>
                <a:t>(17)</a:t>
              </a:r>
            </a:p>
          </p:txBody>
        </p:sp>
      </p:grpSp>
      <p:grpSp>
        <p:nvGrpSpPr>
          <p:cNvPr id="162" name="Gruppieren 161">
            <a:extLst>
              <a:ext uri="{FF2B5EF4-FFF2-40B4-BE49-F238E27FC236}">
                <a16:creationId xmlns:a16="http://schemas.microsoft.com/office/drawing/2014/main" id="{C81148AB-16D5-475C-BB4B-A3EE1EF55064}"/>
              </a:ext>
            </a:extLst>
          </p:cNvPr>
          <p:cNvGrpSpPr>
            <a:grpSpLocks noChangeAspect="1"/>
          </p:cNvGrpSpPr>
          <p:nvPr/>
        </p:nvGrpSpPr>
        <p:grpSpPr>
          <a:xfrm>
            <a:off x="10052821" y="38439739"/>
            <a:ext cx="5270602" cy="2316421"/>
            <a:chOff x="9189288" y="38618002"/>
            <a:chExt cx="5270602" cy="2316421"/>
          </a:xfrm>
        </p:grpSpPr>
        <p:pic>
          <p:nvPicPr>
            <p:cNvPr id="152" name="Grafik 151">
              <a:extLst>
                <a:ext uri="{FF2B5EF4-FFF2-40B4-BE49-F238E27FC236}">
                  <a16:creationId xmlns:a16="http://schemas.microsoft.com/office/drawing/2014/main" id="{7405D41D-DC91-44F6-806B-FD0E788B2ADF}"/>
                </a:ext>
              </a:extLst>
            </p:cNvPr>
            <p:cNvPicPr>
              <a:picLocks noChangeAspect="1"/>
            </p:cNvPicPr>
            <p:nvPr/>
          </p:nvPicPr>
          <p:blipFill>
            <a:blip r:embed="rId4">
              <a:alphaModFix amt="70000"/>
            </a:blip>
            <a:stretch>
              <a:fillRect/>
            </a:stretch>
          </p:blipFill>
          <p:spPr>
            <a:xfrm>
              <a:off x="9189288" y="38618002"/>
              <a:ext cx="4885118" cy="2285262"/>
            </a:xfrm>
            <a:prstGeom prst="rect">
              <a:avLst/>
            </a:prstGeom>
          </p:spPr>
        </p:pic>
        <p:sp>
          <p:nvSpPr>
            <p:cNvPr id="158" name="Textfeld 157">
              <a:extLst>
                <a:ext uri="{FF2B5EF4-FFF2-40B4-BE49-F238E27FC236}">
                  <a16:creationId xmlns:a16="http://schemas.microsoft.com/office/drawing/2014/main" id="{EB6ED6F3-6D9E-4279-83E5-4914220C5DEA}"/>
                </a:ext>
              </a:extLst>
            </p:cNvPr>
            <p:cNvSpPr txBox="1"/>
            <p:nvPr/>
          </p:nvSpPr>
          <p:spPr>
            <a:xfrm>
              <a:off x="13713396" y="40688202"/>
              <a:ext cx="746494" cy="246221"/>
            </a:xfrm>
            <a:prstGeom prst="rect">
              <a:avLst/>
            </a:prstGeom>
            <a:noFill/>
          </p:spPr>
          <p:txBody>
            <a:bodyPr wrap="square" rtlCol="0">
              <a:spAutoFit/>
            </a:bodyPr>
            <a:lstStyle/>
            <a:p>
              <a:r>
                <a:rPr lang="de-DE" sz="1000" dirty="0">
                  <a:latin typeface="Arial" panose="020B0604020202020204" pitchFamily="34" charset="0"/>
                  <a:cs typeface="Arial" panose="020B0604020202020204" pitchFamily="34" charset="0"/>
                </a:rPr>
                <a:t>(18)</a:t>
              </a:r>
            </a:p>
          </p:txBody>
        </p:sp>
      </p:grpSp>
      <p:sp>
        <p:nvSpPr>
          <p:cNvPr id="69" name="Textfeld 68">
            <a:extLst>
              <a:ext uri="{FF2B5EF4-FFF2-40B4-BE49-F238E27FC236}">
                <a16:creationId xmlns:a16="http://schemas.microsoft.com/office/drawing/2014/main" id="{8BA3A228-D03B-4EEF-A90D-E7C0C9FB7689}"/>
              </a:ext>
            </a:extLst>
          </p:cNvPr>
          <p:cNvSpPr txBox="1"/>
          <p:nvPr/>
        </p:nvSpPr>
        <p:spPr>
          <a:xfrm>
            <a:off x="16369449" y="34314827"/>
            <a:ext cx="13166468" cy="7263527"/>
          </a:xfrm>
          <a:prstGeom prst="rect">
            <a:avLst/>
          </a:prstGeom>
          <a:noFill/>
        </p:spPr>
        <p:txBody>
          <a:bodyPr wrap="square" rtlCol="0">
            <a:spAutoFit/>
          </a:bodyPr>
          <a:lstStyle/>
          <a:p>
            <a:pPr algn="just">
              <a:spcAft>
                <a:spcPts val="1200"/>
              </a:spcAft>
            </a:pPr>
            <a:r>
              <a:rPr lang="de-DE" sz="2400" b="1" dirty="0">
                <a:latin typeface="Arial" panose="020B0604020202020204" pitchFamily="34" charset="0"/>
                <a:cs typeface="Arial" panose="020B0604020202020204" pitchFamily="34" charset="0"/>
              </a:rPr>
              <a:t>Fazit</a:t>
            </a:r>
            <a:endParaRPr lang="de-DE" sz="2400" dirty="0">
              <a:latin typeface="Arial" panose="020B0604020202020204" pitchFamily="34" charset="0"/>
              <a:cs typeface="Arial" panose="020B0604020202020204" pitchFamily="34" charset="0"/>
            </a:endParaRPr>
          </a:p>
          <a:p>
            <a:pPr algn="just"/>
            <a:r>
              <a:rPr lang="de-DE" sz="2400" dirty="0">
                <a:latin typeface="Arial" panose="020B0604020202020204" pitchFamily="34" charset="0"/>
                <a:cs typeface="Arial" panose="020B0604020202020204" pitchFamily="34" charset="0"/>
              </a:rPr>
              <a:t>Amazonien ist durch eine zunehmende Abholzung bedroht. Dies hat heute bereits verheerende Auswirkungen für betroffene Menschen und die Biodiversität. Ein Kipppunkt könnte diese Entwicklung weiter anheizen und eine </a:t>
            </a:r>
            <a:r>
              <a:rPr lang="de-DE" sz="2400" dirty="0" err="1">
                <a:latin typeface="Arial" panose="020B0604020202020204" pitchFamily="34" charset="0"/>
                <a:cs typeface="Arial" panose="020B0604020202020204" pitchFamily="34" charset="0"/>
              </a:rPr>
              <a:t>Aridisierung</a:t>
            </a:r>
            <a:r>
              <a:rPr lang="de-DE" sz="2400" dirty="0">
                <a:latin typeface="Arial" panose="020B0604020202020204" pitchFamily="34" charset="0"/>
                <a:cs typeface="Arial" panose="020B0604020202020204" pitchFamily="34" charset="0"/>
              </a:rPr>
              <a:t> und damit ein grundlegenden Wandel der Öko- und Klimasysteme vor Ort und weltweit bedeuten. </a:t>
            </a:r>
            <a:r>
              <a:rPr lang="de-DE" sz="2400" baseline="30000" dirty="0">
                <a:latin typeface="Arial" panose="020B0604020202020204" pitchFamily="34" charset="0"/>
                <a:cs typeface="Arial" panose="020B0604020202020204" pitchFamily="34" charset="0"/>
              </a:rPr>
              <a:t>(19)</a:t>
            </a:r>
          </a:p>
          <a:p>
            <a:pPr algn="just"/>
            <a:r>
              <a:rPr lang="de-DE" sz="2400" dirty="0">
                <a:latin typeface="Arial" panose="020B0604020202020204" pitchFamily="34" charset="0"/>
                <a:cs typeface="Arial" panose="020B0604020202020204" pitchFamily="34" charset="0"/>
              </a:rPr>
              <a:t>Die Gründe für die Zerstörung des </a:t>
            </a:r>
            <a:r>
              <a:rPr lang="de-DE" sz="2400" dirty="0" err="1">
                <a:latin typeface="Arial" panose="020B0604020202020204" pitchFamily="34" charset="0"/>
                <a:cs typeface="Arial" panose="020B0604020202020204" pitchFamily="34" charset="0"/>
              </a:rPr>
              <a:t>amazonischen</a:t>
            </a:r>
            <a:r>
              <a:rPr lang="de-DE" sz="2400" dirty="0">
                <a:latin typeface="Arial" panose="020B0604020202020204" pitchFamily="34" charset="0"/>
                <a:cs typeface="Arial" panose="020B0604020202020204" pitchFamily="34" charset="0"/>
              </a:rPr>
              <a:t> Urwaldes sind vielfältig und multifaktoriell. Die indirekten treibenden Kräfte sind nicht zuletzt die beteiligten Unternehmen und die Endverbraucher der in den betroffenen Gebieten produzierten Gütern und Nahrungsmitteln.</a:t>
            </a:r>
          </a:p>
          <a:p>
            <a:pPr algn="just"/>
            <a:r>
              <a:rPr lang="de-DE" sz="2400" dirty="0">
                <a:latin typeface="Arial" panose="020B0604020202020204" pitchFamily="34" charset="0"/>
                <a:cs typeface="Arial" panose="020B0604020202020204" pitchFamily="34" charset="0"/>
              </a:rPr>
              <a:t>Nur wenige Medien nehmen bei der Behandlung der Problematik zunehmender Abholzung und brennender Wälder des Amazonas unsere imperialen Lebensweisen als </a:t>
            </a:r>
            <a:r>
              <a:rPr lang="de-DE" sz="2400" i="1" dirty="0" err="1">
                <a:latin typeface="Arial" panose="020B0604020202020204" pitchFamily="34" charset="0"/>
                <a:cs typeface="Arial" panose="020B0604020202020204" pitchFamily="34" charset="0"/>
              </a:rPr>
              <a:t>underlying</a:t>
            </a:r>
            <a:r>
              <a:rPr lang="de-DE" sz="2400" i="1" dirty="0">
                <a:latin typeface="Arial" panose="020B0604020202020204" pitchFamily="34" charset="0"/>
                <a:cs typeface="Arial" panose="020B0604020202020204" pitchFamily="34" charset="0"/>
              </a:rPr>
              <a:t> </a:t>
            </a:r>
            <a:r>
              <a:rPr lang="de-DE" sz="2400" i="1" dirty="0" err="1">
                <a:latin typeface="Arial" panose="020B0604020202020204" pitchFamily="34" charset="0"/>
                <a:cs typeface="Arial" panose="020B0604020202020204" pitchFamily="34" charset="0"/>
              </a:rPr>
              <a:t>driving</a:t>
            </a:r>
            <a:r>
              <a:rPr lang="de-DE" sz="2400" i="1" dirty="0">
                <a:latin typeface="Arial" panose="020B0604020202020204" pitchFamily="34" charset="0"/>
                <a:cs typeface="Arial" panose="020B0604020202020204" pitchFamily="34" charset="0"/>
              </a:rPr>
              <a:t> </a:t>
            </a:r>
            <a:r>
              <a:rPr lang="de-DE" sz="2400" i="1" dirty="0" err="1">
                <a:latin typeface="Arial" panose="020B0604020202020204" pitchFamily="34" charset="0"/>
                <a:cs typeface="Arial" panose="020B0604020202020204" pitchFamily="34" charset="0"/>
              </a:rPr>
              <a:t>forces</a:t>
            </a:r>
            <a:r>
              <a:rPr lang="de-DE" sz="2400" dirty="0">
                <a:latin typeface="Arial" panose="020B0604020202020204" pitchFamily="34" charset="0"/>
                <a:cs typeface="Arial" panose="020B0604020202020204" pitchFamily="34" charset="0"/>
              </a:rPr>
              <a:t> für die Entwaldung und die problematische Landnutzung in den Blick. Die eigene Konsumverantwortung und die fehlende Unternehmensethik werden nicht diskutiert. Stattdessen werden vor allem mögliche wirtschaftliche Sanktionen gegen Brasilien behandelt und den Amazonas Regenwald als mögliche Allmende diskutiert. Somit wird die alleinige Verantwortung auf Brasilien projiziert.</a:t>
            </a:r>
          </a:p>
          <a:p>
            <a:pPr algn="just"/>
            <a:r>
              <a:rPr lang="de-DE" sz="2400" dirty="0">
                <a:latin typeface="Arial" panose="020B0604020202020204" pitchFamily="34" charset="0"/>
                <a:cs typeface="Arial" panose="020B0604020202020204" pitchFamily="34" charset="0"/>
              </a:rPr>
              <a:t>Die Behandlung politischer Verantwortung seitens Brasiliens ist selbstverständlich wichtig, jedoch fehlt eine grundlegende Debatte über die europäische Mitverantwortung </a:t>
            </a:r>
            <a:r>
              <a:rPr lang="de-DE" sz="2400">
                <a:latin typeface="Arial" panose="020B0604020202020204" pitchFamily="34" charset="0"/>
                <a:cs typeface="Arial" panose="020B0604020202020204" pitchFamily="34" charset="0"/>
              </a:rPr>
              <a:t>dieser Krisen. </a:t>
            </a:r>
            <a:endParaRPr lang="de-DE" sz="2400" dirty="0">
              <a:latin typeface="Arial" panose="020B0604020202020204" pitchFamily="34" charset="0"/>
              <a:cs typeface="Arial" panose="020B0604020202020204" pitchFamily="34" charset="0"/>
            </a:endParaRPr>
          </a:p>
          <a:p>
            <a:pPr algn="just"/>
            <a:endParaRPr lang="de-DE" sz="2400" dirty="0">
              <a:latin typeface="Arial" panose="020B0604020202020204" pitchFamily="34" charset="0"/>
              <a:cs typeface="Arial" panose="020B0604020202020204" pitchFamily="34" charset="0"/>
            </a:endParaRPr>
          </a:p>
          <a:p>
            <a:pPr algn="just"/>
            <a:endParaRPr lang="de-DE" sz="2400" dirty="0">
              <a:latin typeface="Arial" panose="020B0604020202020204" pitchFamily="34" charset="0"/>
              <a:cs typeface="Arial" panose="020B0604020202020204" pitchFamily="34" charset="0"/>
            </a:endParaRPr>
          </a:p>
        </p:txBody>
      </p:sp>
      <p:grpSp>
        <p:nvGrpSpPr>
          <p:cNvPr id="134" name="Gruppieren 133">
            <a:extLst>
              <a:ext uri="{FF2B5EF4-FFF2-40B4-BE49-F238E27FC236}">
                <a16:creationId xmlns:a16="http://schemas.microsoft.com/office/drawing/2014/main" id="{FB1BAD0C-2AEA-4241-8625-34BB9F78565E}"/>
              </a:ext>
            </a:extLst>
          </p:cNvPr>
          <p:cNvGrpSpPr>
            <a:grpSpLocks noChangeAspect="1"/>
          </p:cNvGrpSpPr>
          <p:nvPr/>
        </p:nvGrpSpPr>
        <p:grpSpPr>
          <a:xfrm>
            <a:off x="6323988" y="1910717"/>
            <a:ext cx="13120357" cy="11796815"/>
            <a:chOff x="5511007" y="1896052"/>
            <a:chExt cx="11972828" cy="10765045"/>
          </a:xfrm>
        </p:grpSpPr>
        <p:grpSp>
          <p:nvGrpSpPr>
            <p:cNvPr id="113" name="Gruppieren 112">
              <a:extLst>
                <a:ext uri="{FF2B5EF4-FFF2-40B4-BE49-F238E27FC236}">
                  <a16:creationId xmlns:a16="http://schemas.microsoft.com/office/drawing/2014/main" id="{66D3A070-0A41-4184-8CD9-949B3270646B}"/>
                </a:ext>
              </a:extLst>
            </p:cNvPr>
            <p:cNvGrpSpPr/>
            <p:nvPr/>
          </p:nvGrpSpPr>
          <p:grpSpPr>
            <a:xfrm>
              <a:off x="5511007" y="1896052"/>
              <a:ext cx="7370970" cy="10765045"/>
              <a:chOff x="4351950" y="3394716"/>
              <a:chExt cx="6143625" cy="8972550"/>
            </a:xfrm>
          </p:grpSpPr>
          <p:pic>
            <p:nvPicPr>
              <p:cNvPr id="93" name="Grafik 92" descr="Ein Bild, das Text, Karte enthält.&#10;&#10;Automatisch generierte Beschreibung">
                <a:extLst>
                  <a:ext uri="{FF2B5EF4-FFF2-40B4-BE49-F238E27FC236}">
                    <a16:creationId xmlns:a16="http://schemas.microsoft.com/office/drawing/2014/main" id="{7CD3AC89-9C8E-4DAA-9A65-2CFDE23232A8}"/>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9979" b="95860" l="7442" r="91938">
                            <a14:foregroundMark x1="43876" y1="89384" x2="45116" y2="94798"/>
                            <a14:foregroundMark x1="45116" y1="94798" x2="45736" y2="95860"/>
                            <a14:foregroundMark x1="92403" y1="39278" x2="92403" y2="39278"/>
                            <a14:foregroundMark x1="17984" y1="19108" x2="17984" y2="19108"/>
                            <a14:foregroundMark x1="15659" y1="20170" x2="15659" y2="20170"/>
                            <a14:foregroundMark x1="13643" y1="19958" x2="13643" y2="19958"/>
                            <a14:foregroundMark x1="12403" y1="18684" x2="12403" y2="18684"/>
                            <a14:foregroundMark x1="13178" y1="19533" x2="13178" y2="19533"/>
                            <a14:foregroundMark x1="11938" y1="18471" x2="11938" y2="18471"/>
                            <a14:foregroundMark x1="11628" y1="19214" x2="11628" y2="19214"/>
                            <a14:foregroundMark x1="11783" y1="17728" x2="11783" y2="17728"/>
                            <a14:backgroundMark x1="10543" y1="16242" x2="10543" y2="16242"/>
                            <a14:backgroundMark x1="8837" y1="15711" x2="8837" y2="15711"/>
                            <a14:backgroundMark x1="6977" y1="16348" x2="7907" y2="18047"/>
                            <a14:backgroundMark x1="10078" y1="16348" x2="7442" y2="15817"/>
                            <a14:backgroundMark x1="11938" y1="17728" x2="11938" y2="17728"/>
                            <a14:backgroundMark x1="11473" y1="17516" x2="11473" y2="17516"/>
                            <a14:backgroundMark x1="11473" y1="17728" x2="11473" y2="17728"/>
                          </a14:backgroundRemoval>
                        </a14:imgEffect>
                      </a14:imgLayer>
                    </a14:imgProps>
                  </a:ext>
                  <a:ext uri="{28A0092B-C50C-407E-A947-70E740481C1C}">
                    <a14:useLocalDpi xmlns:a14="http://schemas.microsoft.com/office/drawing/2010/main" val="0"/>
                  </a:ext>
                </a:extLst>
              </a:blip>
              <a:stretch>
                <a:fillRect/>
              </a:stretch>
            </p:blipFill>
            <p:spPr>
              <a:xfrm>
                <a:off x="4351950" y="3394716"/>
                <a:ext cx="6143625" cy="8972550"/>
              </a:xfrm>
              <a:prstGeom prst="rect">
                <a:avLst/>
              </a:prstGeom>
            </p:spPr>
          </p:pic>
          <p:grpSp>
            <p:nvGrpSpPr>
              <p:cNvPr id="112" name="Gruppieren 111">
                <a:extLst>
                  <a:ext uri="{FF2B5EF4-FFF2-40B4-BE49-F238E27FC236}">
                    <a16:creationId xmlns:a16="http://schemas.microsoft.com/office/drawing/2014/main" id="{4A78EB8A-C22A-4309-8239-AC340CA88F15}"/>
                  </a:ext>
                </a:extLst>
              </p:cNvPr>
              <p:cNvGrpSpPr/>
              <p:nvPr/>
            </p:nvGrpSpPr>
            <p:grpSpPr>
              <a:xfrm>
                <a:off x="8459107" y="4849088"/>
                <a:ext cx="1799203" cy="632049"/>
                <a:chOff x="8747760" y="4831028"/>
                <a:chExt cx="1799203" cy="632049"/>
              </a:xfrm>
            </p:grpSpPr>
            <p:sp>
              <p:nvSpPr>
                <p:cNvPr id="109" name="Rechteck 108">
                  <a:extLst>
                    <a:ext uri="{FF2B5EF4-FFF2-40B4-BE49-F238E27FC236}">
                      <a16:creationId xmlns:a16="http://schemas.microsoft.com/office/drawing/2014/main" id="{FABE5759-291F-47FC-B21D-F43C3C397690}"/>
                    </a:ext>
                  </a:extLst>
                </p:cNvPr>
                <p:cNvSpPr/>
                <p:nvPr/>
              </p:nvSpPr>
              <p:spPr>
                <a:xfrm>
                  <a:off x="8747760" y="5023640"/>
                  <a:ext cx="180000" cy="180000"/>
                </a:xfrm>
                <a:prstGeom prst="rect">
                  <a:avLst/>
                </a:prstGeom>
                <a:solidFill>
                  <a:srgbClr val="C531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1" name="Textfeld 110">
                  <a:extLst>
                    <a:ext uri="{FF2B5EF4-FFF2-40B4-BE49-F238E27FC236}">
                      <a16:creationId xmlns:a16="http://schemas.microsoft.com/office/drawing/2014/main" id="{277FFA21-223B-4240-88F8-A9876110F46E}"/>
                    </a:ext>
                  </a:extLst>
                </p:cNvPr>
                <p:cNvSpPr txBox="1"/>
                <p:nvPr/>
              </p:nvSpPr>
              <p:spPr>
                <a:xfrm>
                  <a:off x="8995175" y="4831028"/>
                  <a:ext cx="1551788" cy="632049"/>
                </a:xfrm>
                <a:prstGeom prst="rect">
                  <a:avLst/>
                </a:prstGeom>
                <a:noFill/>
              </p:spPr>
              <p:txBody>
                <a:bodyPr wrap="square" rtlCol="0">
                  <a:spAutoFit/>
                </a:bodyPr>
                <a:lstStyle/>
                <a:p>
                  <a:r>
                    <a:rPr lang="de-DE" sz="2400" dirty="0">
                      <a:latin typeface="Arial" panose="020B0604020202020204" pitchFamily="34" charset="0"/>
                      <a:cs typeface="Arial" panose="020B0604020202020204" pitchFamily="34" charset="0"/>
                    </a:rPr>
                    <a:t>Waldverlust</a:t>
                  </a:r>
                </a:p>
                <a:p>
                  <a:r>
                    <a:rPr lang="de-DE" sz="2400" dirty="0">
                      <a:latin typeface="Arial" panose="020B0604020202020204" pitchFamily="34" charset="0"/>
                      <a:cs typeface="Arial" panose="020B0604020202020204" pitchFamily="34" charset="0"/>
                    </a:rPr>
                    <a:t>2001-2018 </a:t>
                  </a:r>
                  <a:r>
                    <a:rPr lang="de-DE" sz="2400" baseline="30000" dirty="0">
                      <a:latin typeface="Arial" panose="020B0604020202020204" pitchFamily="34" charset="0"/>
                      <a:cs typeface="Arial" panose="020B0604020202020204" pitchFamily="34" charset="0"/>
                    </a:rPr>
                    <a:t>(1)</a:t>
                  </a:r>
                </a:p>
              </p:txBody>
            </p:sp>
          </p:grpSp>
        </p:grpSp>
        <p:pic>
          <p:nvPicPr>
            <p:cNvPr id="119" name="Grafik 118" descr="Ein Bild, das lila, Tisch, Blume, Zug enthält.&#10;&#10;Automatisch generierte Beschreibung">
              <a:extLst>
                <a:ext uri="{FF2B5EF4-FFF2-40B4-BE49-F238E27FC236}">
                  <a16:creationId xmlns:a16="http://schemas.microsoft.com/office/drawing/2014/main" id="{6F721F4B-3C4D-44FA-8E5B-13E28865E2C2}"/>
                </a:ext>
              </a:extLst>
            </p:cNvPr>
            <p:cNvPicPr>
              <a:picLocks noChangeAspect="1"/>
            </p:cNvPicPr>
            <p:nvPr/>
          </p:nvPicPr>
          <p:blipFill rotWithShape="1">
            <a:blip r:embed="rId7">
              <a:extLst>
                <a:ext uri="{28A0092B-C50C-407E-A947-70E740481C1C}">
                  <a14:useLocalDpi xmlns:a14="http://schemas.microsoft.com/office/drawing/2010/main" val="0"/>
                </a:ext>
              </a:extLst>
            </a:blip>
            <a:srcRect b="9701"/>
            <a:stretch/>
          </p:blipFill>
          <p:spPr>
            <a:xfrm>
              <a:off x="12197072" y="7064163"/>
              <a:ext cx="5279836" cy="5242241"/>
            </a:xfrm>
            <a:prstGeom prst="rect">
              <a:avLst/>
            </a:prstGeom>
            <a:ln w="44450">
              <a:solidFill>
                <a:schemeClr val="bg1">
                  <a:lumMod val="65000"/>
                </a:schemeClr>
              </a:solidFill>
            </a:ln>
            <a:effectLst/>
          </p:spPr>
        </p:pic>
        <p:cxnSp>
          <p:nvCxnSpPr>
            <p:cNvPr id="121" name="Gerader Verbinder 120">
              <a:extLst>
                <a:ext uri="{FF2B5EF4-FFF2-40B4-BE49-F238E27FC236}">
                  <a16:creationId xmlns:a16="http://schemas.microsoft.com/office/drawing/2014/main" id="{8A8C0F3F-EF37-44C4-B9C0-C43E1D77BDF9}"/>
                </a:ext>
              </a:extLst>
            </p:cNvPr>
            <p:cNvCxnSpPr>
              <a:cxnSpLocks/>
            </p:cNvCxnSpPr>
            <p:nvPr/>
          </p:nvCxnSpPr>
          <p:spPr>
            <a:xfrm>
              <a:off x="9655738" y="5952633"/>
              <a:ext cx="2541334" cy="6386283"/>
            </a:xfrm>
            <a:prstGeom prst="line">
              <a:avLst/>
            </a:prstGeom>
            <a:ln w="28575"/>
          </p:spPr>
          <p:style>
            <a:lnRef idx="3">
              <a:schemeClr val="accent3"/>
            </a:lnRef>
            <a:fillRef idx="0">
              <a:schemeClr val="accent3"/>
            </a:fillRef>
            <a:effectRef idx="2">
              <a:schemeClr val="accent3"/>
            </a:effectRef>
            <a:fontRef idx="minor">
              <a:schemeClr val="tx1"/>
            </a:fontRef>
          </p:style>
        </p:cxnSp>
        <p:cxnSp>
          <p:nvCxnSpPr>
            <p:cNvPr id="123" name="Gerader Verbinder 122">
              <a:extLst>
                <a:ext uri="{FF2B5EF4-FFF2-40B4-BE49-F238E27FC236}">
                  <a16:creationId xmlns:a16="http://schemas.microsoft.com/office/drawing/2014/main" id="{17B9BD56-53DE-4698-81EF-EC58B36ABE79}"/>
                </a:ext>
              </a:extLst>
            </p:cNvPr>
            <p:cNvCxnSpPr>
              <a:cxnSpLocks/>
            </p:cNvCxnSpPr>
            <p:nvPr/>
          </p:nvCxnSpPr>
          <p:spPr>
            <a:xfrm>
              <a:off x="10298861" y="5300635"/>
              <a:ext cx="7184974" cy="1752906"/>
            </a:xfrm>
            <a:prstGeom prst="line">
              <a:avLst/>
            </a:prstGeom>
            <a:ln w="28575">
              <a:solidFill>
                <a:schemeClr val="bg1">
                  <a:lumMod val="65000"/>
                </a:schemeClr>
              </a:solidFill>
            </a:ln>
          </p:spPr>
          <p:style>
            <a:lnRef idx="3">
              <a:schemeClr val="accent3"/>
            </a:lnRef>
            <a:fillRef idx="0">
              <a:schemeClr val="accent3"/>
            </a:fillRef>
            <a:effectRef idx="2">
              <a:schemeClr val="accent3"/>
            </a:effectRef>
            <a:fontRef idx="minor">
              <a:schemeClr val="tx1"/>
            </a:fontRef>
          </p:style>
        </p:cxnSp>
      </p:grpSp>
      <p:sp>
        <p:nvSpPr>
          <p:cNvPr id="26" name="Textfeld 25">
            <a:extLst>
              <a:ext uri="{FF2B5EF4-FFF2-40B4-BE49-F238E27FC236}">
                <a16:creationId xmlns:a16="http://schemas.microsoft.com/office/drawing/2014/main" id="{CBDDC6B2-779A-4ADD-9B88-41061C69B0BC}"/>
              </a:ext>
            </a:extLst>
          </p:cNvPr>
          <p:cNvSpPr txBox="1"/>
          <p:nvPr/>
        </p:nvSpPr>
        <p:spPr>
          <a:xfrm>
            <a:off x="1765809" y="627591"/>
            <a:ext cx="26743594" cy="2554545"/>
          </a:xfrm>
          <a:prstGeom prst="rect">
            <a:avLst/>
          </a:prstGeom>
          <a:noFill/>
          <a:effectLst>
            <a:glow rad="228600">
              <a:schemeClr val="accent3">
                <a:satMod val="175000"/>
                <a:alpha val="40000"/>
              </a:schemeClr>
            </a:glow>
            <a:outerShdw sx="194000" sy="194000" algn="ctr" rotWithShape="0">
              <a:srgbClr val="000000">
                <a:alpha val="43137"/>
              </a:srgbClr>
            </a:outerShdw>
          </a:effectLst>
          <a:scene3d>
            <a:camera prst="orthographicFront"/>
            <a:lightRig rig="threePt" dir="t"/>
          </a:scene3d>
          <a:sp3d prstMaterial="matte">
            <a:bevelT/>
            <a:bevelB w="114300" prst="artDeco"/>
          </a:sp3d>
        </p:spPr>
        <p:txBody>
          <a:bodyPr wrap="square" rtlCol="0">
            <a:spAutoFit/>
          </a:bodyPr>
          <a:lstStyle/>
          <a:p>
            <a:pPr algn="ctr"/>
            <a:r>
              <a:rPr lang="de-DE" sz="8000" b="1" dirty="0">
                <a:blipFill dpi="0" rotWithShape="1">
                  <a:blip r:embed="rId2">
                    <a:extLst>
                      <a:ext uri="{28A0092B-C50C-407E-A947-70E740481C1C}">
                        <a14:useLocalDpi xmlns:a14="http://schemas.microsoft.com/office/drawing/2010/main" val="0"/>
                      </a:ext>
                    </a:extLst>
                  </a:blip>
                  <a:srcRect/>
                  <a:stretch>
                    <a:fillRect/>
                  </a:stretch>
                </a:blipFill>
                <a:effectLst>
                  <a:outerShdw blurRad="50800" dist="38100" dir="2700000" algn="tl" rotWithShape="0">
                    <a:prstClr val="black">
                      <a:alpha val="40000"/>
                    </a:prstClr>
                  </a:outerShdw>
                </a:effectLst>
                <a:latin typeface="Arial" panose="020B0604020202020204" pitchFamily="34" charset="0"/>
                <a:cs typeface="Arial" panose="020B0604020202020204" pitchFamily="34" charset="0"/>
              </a:rPr>
              <a:t>Zerstörte Wälder Amazoniens - </a:t>
            </a:r>
          </a:p>
          <a:p>
            <a:pPr algn="ctr"/>
            <a:r>
              <a:rPr lang="de-DE" sz="8000" b="1" dirty="0">
                <a:blipFill dpi="0" rotWithShape="1">
                  <a:blip r:embed="rId2">
                    <a:extLst>
                      <a:ext uri="{28A0092B-C50C-407E-A947-70E740481C1C}">
                        <a14:useLocalDpi xmlns:a14="http://schemas.microsoft.com/office/drawing/2010/main" val="0"/>
                      </a:ext>
                    </a:extLst>
                  </a:blip>
                  <a:srcRect/>
                  <a:stretch>
                    <a:fillRect/>
                  </a:stretch>
                </a:blipFill>
                <a:effectLst>
                  <a:outerShdw blurRad="50800" dist="38100" dir="2700000" algn="tl" rotWithShape="0">
                    <a:prstClr val="black">
                      <a:alpha val="40000"/>
                    </a:prstClr>
                  </a:outerShdw>
                </a:effectLst>
                <a:latin typeface="Arial" panose="020B0604020202020204" pitchFamily="34" charset="0"/>
                <a:cs typeface="Arial" panose="020B0604020202020204" pitchFamily="34" charset="0"/>
              </a:rPr>
              <a:t>Ein Schauplatz imperialer Lebensweisen?</a:t>
            </a:r>
          </a:p>
        </p:txBody>
      </p:sp>
      <p:pic>
        <p:nvPicPr>
          <p:cNvPr id="23" name="Grafik 22" descr="Ein Bild, das dunkel, sitzend, Nacht, stehend enthält.&#10;&#10;Automatisch generierte Beschreibung">
            <a:extLst>
              <a:ext uri="{FF2B5EF4-FFF2-40B4-BE49-F238E27FC236}">
                <a16:creationId xmlns:a16="http://schemas.microsoft.com/office/drawing/2014/main" id="{91DB3758-DDEE-411F-9F08-36626580AEE7}"/>
              </a:ext>
            </a:extLst>
          </p:cNvPr>
          <p:cNvPicPr>
            <a:picLocks noChangeAspect="1"/>
          </p:cNvPicPr>
          <p:nvPr/>
        </p:nvPicPr>
        <p:blipFill rotWithShape="1">
          <a:blip r:embed="rId8">
            <a:extLst>
              <a:ext uri="{28A0092B-C50C-407E-A947-70E740481C1C}">
                <a14:useLocalDpi xmlns:a14="http://schemas.microsoft.com/office/drawing/2010/main" val="0"/>
              </a:ext>
            </a:extLst>
          </a:blip>
          <a:srcRect l="12552" r="14031"/>
          <a:stretch/>
        </p:blipFill>
        <p:spPr>
          <a:xfrm>
            <a:off x="7899342" y="14485779"/>
            <a:ext cx="12981907" cy="17682326"/>
          </a:xfrm>
          <a:prstGeom prst="rect">
            <a:avLst/>
          </a:prstGeom>
        </p:spPr>
      </p:pic>
      <p:graphicFrame>
        <p:nvGraphicFramePr>
          <p:cNvPr id="30" name="Tabelle 30">
            <a:extLst>
              <a:ext uri="{FF2B5EF4-FFF2-40B4-BE49-F238E27FC236}">
                <a16:creationId xmlns:a16="http://schemas.microsoft.com/office/drawing/2014/main" id="{C8348A40-8D9F-492D-B59C-6A29C65FD14E}"/>
              </a:ext>
            </a:extLst>
          </p:cNvPr>
          <p:cNvGraphicFramePr>
            <a:graphicFrameLocks noGrp="1"/>
          </p:cNvGraphicFramePr>
          <p:nvPr>
            <p:extLst>
              <p:ext uri="{D42A27DB-BD31-4B8C-83A1-F6EECF244321}">
                <p14:modId xmlns:p14="http://schemas.microsoft.com/office/powerpoint/2010/main" val="2562968410"/>
              </p:ext>
            </p:extLst>
          </p:nvPr>
        </p:nvGraphicFramePr>
        <p:xfrm>
          <a:off x="-793" y="40972447"/>
          <a:ext cx="12789694" cy="2537460"/>
        </p:xfrm>
        <a:graphic>
          <a:graphicData uri="http://schemas.openxmlformats.org/drawingml/2006/table">
            <a:tbl>
              <a:tblPr firstRow="1" bandRow="1">
                <a:tableStyleId>{5C22544A-7EE6-4342-B048-85BDC9FD1C3A}</a:tableStyleId>
              </a:tblPr>
              <a:tblGrid>
                <a:gridCol w="12789694">
                  <a:extLst>
                    <a:ext uri="{9D8B030D-6E8A-4147-A177-3AD203B41FA5}">
                      <a16:colId xmlns:a16="http://schemas.microsoft.com/office/drawing/2014/main" val="3388163226"/>
                    </a:ext>
                  </a:extLst>
                </a:gridCol>
              </a:tblGrid>
              <a:tr h="1856715">
                <a:tc>
                  <a:txBody>
                    <a:bodyPr/>
                    <a:lstStyle/>
                    <a:p>
                      <a:r>
                        <a:rPr lang="de-DE" sz="1800" b="0" dirty="0">
                          <a:solidFill>
                            <a:schemeClr val="tx1"/>
                          </a:solidFill>
                          <a:latin typeface="Arial" panose="020B0604020202020204" pitchFamily="34" charset="0"/>
                          <a:cs typeface="Arial" panose="020B0604020202020204" pitchFamily="34" charset="0"/>
                        </a:rPr>
                        <a:t>Literatur</a:t>
                      </a:r>
                    </a:p>
                    <a:p>
                      <a:pPr marL="360363" marR="0" lvl="0" indent="-360363" algn="l" defTabSz="3027487" rtl="0" eaLnBrk="1" fontAlgn="auto" latinLnBrk="0" hangingPunct="1">
                        <a:lnSpc>
                          <a:spcPct val="100000"/>
                        </a:lnSpc>
                        <a:spcBef>
                          <a:spcPts val="0"/>
                        </a:spcBef>
                        <a:spcAft>
                          <a:spcPts val="0"/>
                        </a:spcAft>
                        <a:buClrTx/>
                        <a:buSzTx/>
                        <a:buFont typeface="+mj-lt"/>
                        <a:buAutoNum type="arabicParenBoth"/>
                        <a:tabLst/>
                        <a:defRPr/>
                      </a:pPr>
                      <a:r>
                        <a:rPr lang="de-DE" sz="1050" b="0" dirty="0">
                          <a:solidFill>
                            <a:schemeClr val="tx1"/>
                          </a:solidFill>
                          <a:latin typeface="Arial" panose="020B0604020202020204" pitchFamily="34" charset="0"/>
                          <a:cs typeface="Arial" panose="020B0604020202020204" pitchFamily="34" charset="0"/>
                        </a:rPr>
                        <a:t>National Geographic (2019): </a:t>
                      </a:r>
                      <a:r>
                        <a:rPr lang="de-DE" sz="1050" b="0" i="0" kern="1200" dirty="0">
                          <a:solidFill>
                            <a:schemeClr val="tx1"/>
                          </a:solidFill>
                          <a:latin typeface="Arial" panose="020B0604020202020204" pitchFamily="34" charset="0"/>
                          <a:ea typeface="+mn-ea"/>
                          <a:cs typeface="Arial" panose="020B0604020202020204" pitchFamily="34" charset="0"/>
                        </a:rPr>
                        <a:t>Waldverlust: Karte zeigt den schwindenden Amazonas-Regenwald. - https://www.nationalgeographic.de (10.02.2010)</a:t>
                      </a:r>
                    </a:p>
                    <a:p>
                      <a:pPr marL="360363" marR="0" lvl="0" indent="-360363" algn="l" defTabSz="3027487" rtl="0" eaLnBrk="1" fontAlgn="auto" latinLnBrk="0" hangingPunct="1">
                        <a:lnSpc>
                          <a:spcPct val="100000"/>
                        </a:lnSpc>
                        <a:spcBef>
                          <a:spcPts val="0"/>
                        </a:spcBef>
                        <a:spcAft>
                          <a:spcPts val="0"/>
                        </a:spcAft>
                        <a:buClrTx/>
                        <a:buSzTx/>
                        <a:buFont typeface="+mj-lt"/>
                        <a:buAutoNum type="arabicParenBoth"/>
                        <a:tabLst/>
                        <a:defRPr/>
                      </a:pPr>
                      <a:r>
                        <a:rPr lang="de-DE" sz="1050" b="0" dirty="0" err="1">
                          <a:solidFill>
                            <a:schemeClr val="tx1"/>
                          </a:solidFill>
                          <a:latin typeface="Arial" panose="020B0604020202020204" pitchFamily="34" charset="0"/>
                          <a:cs typeface="Arial" panose="020B0604020202020204" pitchFamily="34" charset="0"/>
                        </a:rPr>
                        <a:t>TerraBrasilis</a:t>
                      </a:r>
                      <a:r>
                        <a:rPr lang="de-DE" sz="1050" b="0" dirty="0">
                          <a:solidFill>
                            <a:schemeClr val="tx1"/>
                          </a:solidFill>
                          <a:latin typeface="Arial" panose="020B0604020202020204" pitchFamily="34" charset="0"/>
                          <a:cs typeface="Arial" panose="020B0604020202020204" pitchFamily="34" charset="0"/>
                        </a:rPr>
                        <a:t> (o.J.): </a:t>
                      </a:r>
                      <a:r>
                        <a:rPr lang="de-DE" sz="1050" b="0" dirty="0" err="1">
                          <a:solidFill>
                            <a:schemeClr val="tx1"/>
                          </a:solidFill>
                          <a:latin typeface="Arial" panose="020B0604020202020204" pitchFamily="34" charset="0"/>
                          <a:cs typeface="Arial" panose="020B0604020202020204" pitchFamily="34" charset="0"/>
                        </a:rPr>
                        <a:t>Incrementos</a:t>
                      </a:r>
                      <a:r>
                        <a:rPr lang="de-DE" sz="1050" b="0" dirty="0">
                          <a:solidFill>
                            <a:schemeClr val="tx1"/>
                          </a:solidFill>
                          <a:latin typeface="Arial" panose="020B0604020202020204" pitchFamily="34" charset="0"/>
                          <a:cs typeface="Arial" panose="020B0604020202020204" pitchFamily="34" charset="0"/>
                        </a:rPr>
                        <a:t> do </a:t>
                      </a:r>
                      <a:r>
                        <a:rPr lang="de-DE" sz="1050" b="0" dirty="0" err="1">
                          <a:solidFill>
                            <a:schemeClr val="tx1"/>
                          </a:solidFill>
                          <a:latin typeface="Arial" panose="020B0604020202020204" pitchFamily="34" charset="0"/>
                          <a:cs typeface="Arial" panose="020B0604020202020204" pitchFamily="34" charset="0"/>
                        </a:rPr>
                        <a:t>desmatamento</a:t>
                      </a:r>
                      <a:r>
                        <a:rPr lang="de-DE" sz="1050" b="0" dirty="0">
                          <a:solidFill>
                            <a:schemeClr val="tx1"/>
                          </a:solidFill>
                          <a:latin typeface="Arial" panose="020B0604020202020204" pitchFamily="34" charset="0"/>
                          <a:cs typeface="Arial" panose="020B0604020202020204" pitchFamily="34" charset="0"/>
                        </a:rPr>
                        <a:t> - </a:t>
                      </a:r>
                      <a:r>
                        <a:rPr lang="de-DE" sz="1050" b="0" dirty="0" err="1">
                          <a:solidFill>
                            <a:schemeClr val="tx1"/>
                          </a:solidFill>
                          <a:latin typeface="Arial" panose="020B0604020202020204" pitchFamily="34" charset="0"/>
                          <a:cs typeface="Arial" panose="020B0604020202020204" pitchFamily="34" charset="0"/>
                        </a:rPr>
                        <a:t>Amazonia</a:t>
                      </a:r>
                      <a:r>
                        <a:rPr lang="de-DE" sz="1050" b="0" dirty="0">
                          <a:solidFill>
                            <a:schemeClr val="tx1"/>
                          </a:solidFill>
                          <a:latin typeface="Arial" panose="020B0604020202020204" pitchFamily="34" charset="0"/>
                          <a:cs typeface="Arial" panose="020B0604020202020204" pitchFamily="34" charset="0"/>
                        </a:rPr>
                        <a:t> - </a:t>
                      </a:r>
                      <a:r>
                        <a:rPr lang="de-DE" sz="1050" b="0" dirty="0" err="1">
                          <a:solidFill>
                            <a:schemeClr val="tx1"/>
                          </a:solidFill>
                          <a:latin typeface="Arial" panose="020B0604020202020204" pitchFamily="34" charset="0"/>
                          <a:cs typeface="Arial" panose="020B0604020202020204" pitchFamily="34" charset="0"/>
                        </a:rPr>
                        <a:t>Estados</a:t>
                      </a:r>
                      <a:r>
                        <a:rPr lang="de-DE" sz="1050" b="0" dirty="0">
                          <a:solidFill>
                            <a:schemeClr val="tx1"/>
                          </a:solidFill>
                          <a:latin typeface="Arial" panose="020B0604020202020204" pitchFamily="34" charset="0"/>
                          <a:cs typeface="Arial" panose="020B0604020202020204" pitchFamily="34" charset="0"/>
                        </a:rPr>
                        <a:t>. - http://terrabrasilis.dpi.inpe.br (08.02.2020)</a:t>
                      </a:r>
                    </a:p>
                    <a:p>
                      <a:pPr marL="360363" marR="0" lvl="0" indent="-360363" algn="l" defTabSz="3027487" rtl="0" eaLnBrk="1" fontAlgn="auto" latinLnBrk="0" hangingPunct="1">
                        <a:lnSpc>
                          <a:spcPct val="100000"/>
                        </a:lnSpc>
                        <a:spcBef>
                          <a:spcPts val="0"/>
                        </a:spcBef>
                        <a:spcAft>
                          <a:spcPts val="0"/>
                        </a:spcAft>
                        <a:buClrTx/>
                        <a:buSzTx/>
                        <a:buFont typeface="+mj-lt"/>
                        <a:buAutoNum type="arabicParenBoth"/>
                        <a:tabLst/>
                        <a:defRPr/>
                      </a:pPr>
                      <a:r>
                        <a:rPr lang="en-US" sz="1050" b="0" i="0" dirty="0">
                          <a:solidFill>
                            <a:schemeClr val="tx1"/>
                          </a:solidFill>
                          <a:latin typeface="Arial" panose="020B0604020202020204" pitchFamily="34" charset="0"/>
                          <a:cs typeface="Arial" panose="020B0604020202020204" pitchFamily="34" charset="0"/>
                        </a:rPr>
                        <a:t>Morley, R. J. (2000): Origin and Evolution of Tropical Rain Forests. Chichester.</a:t>
                      </a:r>
                      <a:endParaRPr lang="en-US" sz="1050" b="0" i="0" kern="1200" dirty="0">
                        <a:solidFill>
                          <a:schemeClr val="tx1"/>
                        </a:solidFill>
                        <a:latin typeface="Arial" panose="020B0604020202020204" pitchFamily="34" charset="0"/>
                        <a:ea typeface="+mn-ea"/>
                        <a:cs typeface="Arial" panose="020B0604020202020204" pitchFamily="34" charset="0"/>
                      </a:endParaRPr>
                    </a:p>
                    <a:p>
                      <a:pPr marL="360363" marR="0" lvl="0" indent="-360363" algn="l" defTabSz="3027487" rtl="0" eaLnBrk="1" fontAlgn="auto" latinLnBrk="0" hangingPunct="1">
                        <a:lnSpc>
                          <a:spcPct val="100000"/>
                        </a:lnSpc>
                        <a:spcBef>
                          <a:spcPts val="0"/>
                        </a:spcBef>
                        <a:spcAft>
                          <a:spcPts val="0"/>
                        </a:spcAft>
                        <a:buClrTx/>
                        <a:buSzTx/>
                        <a:buFont typeface="+mj-lt"/>
                        <a:buAutoNum type="arabicParenBoth"/>
                        <a:tabLst/>
                        <a:defRPr/>
                      </a:pPr>
                      <a:r>
                        <a:rPr lang="de-DE" sz="1050" b="0" dirty="0">
                          <a:solidFill>
                            <a:schemeClr val="tx1"/>
                          </a:solidFill>
                          <a:latin typeface="Arial" panose="020B0604020202020204" pitchFamily="34" charset="0"/>
                          <a:cs typeface="Arial" panose="020B0604020202020204" pitchFamily="34" charset="0"/>
                        </a:rPr>
                        <a:t>Greenpeace (</a:t>
                      </a:r>
                      <a:r>
                        <a:rPr lang="de-DE" sz="1050" b="0">
                          <a:solidFill>
                            <a:schemeClr val="tx1"/>
                          </a:solidFill>
                          <a:latin typeface="Arial" panose="020B0604020202020204" pitchFamily="34" charset="0"/>
                          <a:cs typeface="Arial" panose="020B0604020202020204" pitchFamily="34" charset="0"/>
                        </a:rPr>
                        <a:t>Hrsg.) (2006): </a:t>
                      </a:r>
                      <a:r>
                        <a:rPr lang="de-DE" sz="1050" b="0" dirty="0">
                          <a:solidFill>
                            <a:schemeClr val="tx1"/>
                          </a:solidFill>
                          <a:latin typeface="Arial" panose="020B0604020202020204" pitchFamily="34" charset="0"/>
                          <a:cs typeface="Arial" panose="020B0604020202020204" pitchFamily="34" charset="0"/>
                        </a:rPr>
                        <a:t>Amazonas. In: Wald. - https://www.greenpeace.de (09.02.2020)</a:t>
                      </a:r>
                    </a:p>
                    <a:p>
                      <a:pPr marL="360363" marR="0" lvl="0" indent="-360363" algn="l" defTabSz="3027487" rtl="0" eaLnBrk="1" fontAlgn="auto" latinLnBrk="0" hangingPunct="1">
                        <a:lnSpc>
                          <a:spcPct val="100000"/>
                        </a:lnSpc>
                        <a:spcBef>
                          <a:spcPts val="0"/>
                        </a:spcBef>
                        <a:spcAft>
                          <a:spcPts val="0"/>
                        </a:spcAft>
                        <a:buClrTx/>
                        <a:buSzTx/>
                        <a:buFont typeface="+mj-lt"/>
                        <a:buAutoNum type="arabicParenBoth"/>
                        <a:tabLst/>
                        <a:defRPr/>
                      </a:pPr>
                      <a:r>
                        <a:rPr lang="de-DE" sz="1050" b="0" dirty="0">
                          <a:solidFill>
                            <a:schemeClr val="tx1"/>
                          </a:solidFill>
                          <a:latin typeface="Arial" panose="020B0604020202020204" pitchFamily="34" charset="0"/>
                          <a:cs typeface="Arial" panose="020B0604020202020204" pitchFamily="34" charset="0"/>
                        </a:rPr>
                        <a:t>All Eyes on </a:t>
                      </a:r>
                      <a:r>
                        <a:rPr lang="de-DE" sz="1050" b="0" dirty="0" err="1">
                          <a:solidFill>
                            <a:schemeClr val="tx1"/>
                          </a:solidFill>
                          <a:latin typeface="Arial" panose="020B0604020202020204" pitchFamily="34" charset="0"/>
                          <a:cs typeface="Arial" panose="020B0604020202020204" pitchFamily="34" charset="0"/>
                        </a:rPr>
                        <a:t>the</a:t>
                      </a:r>
                      <a:r>
                        <a:rPr lang="de-DE" sz="1050" b="0" dirty="0">
                          <a:solidFill>
                            <a:schemeClr val="tx1"/>
                          </a:solidFill>
                          <a:latin typeface="Arial" panose="020B0604020202020204" pitchFamily="34" charset="0"/>
                          <a:cs typeface="Arial" panose="020B0604020202020204" pitchFamily="34" charset="0"/>
                        </a:rPr>
                        <a:t> Amazon (2019</a:t>
                      </a:r>
                      <a:r>
                        <a:rPr lang="de-DE" sz="1050" b="0" i="0" kern="1200" dirty="0">
                          <a:solidFill>
                            <a:schemeClr val="tx1"/>
                          </a:solidFill>
                          <a:latin typeface="Arial" panose="020B0604020202020204" pitchFamily="34" charset="0"/>
                          <a:ea typeface="+mn-ea"/>
                          <a:cs typeface="Arial" panose="020B0604020202020204" pitchFamily="34" charset="0"/>
                        </a:rPr>
                        <a:t>): </a:t>
                      </a:r>
                      <a:r>
                        <a:rPr lang="en-US" sz="1050" b="0" i="0" kern="1200" dirty="0">
                          <a:solidFill>
                            <a:schemeClr val="tx1"/>
                          </a:solidFill>
                          <a:latin typeface="Arial" panose="020B0604020202020204" pitchFamily="34" charset="0"/>
                          <a:ea typeface="+mn-ea"/>
                          <a:cs typeface="Arial" panose="020B0604020202020204" pitchFamily="34" charset="0"/>
                        </a:rPr>
                        <a:t>Brazil failure to protect indigenous lands causes one more death in the Amazon. - https://alleyesontheamazon.org (08.02.2020)</a:t>
                      </a:r>
                    </a:p>
                    <a:p>
                      <a:pPr marL="360363" marR="0" lvl="0" indent="-360363" algn="l" defTabSz="3027487" rtl="0" eaLnBrk="1" fontAlgn="auto" latinLnBrk="0" hangingPunct="1">
                        <a:lnSpc>
                          <a:spcPct val="100000"/>
                        </a:lnSpc>
                        <a:spcBef>
                          <a:spcPts val="0"/>
                        </a:spcBef>
                        <a:spcAft>
                          <a:spcPts val="0"/>
                        </a:spcAft>
                        <a:buClrTx/>
                        <a:buSzTx/>
                        <a:buFont typeface="+mj-lt"/>
                        <a:buAutoNum type="arabicParenBoth"/>
                        <a:tabLst/>
                        <a:defRPr/>
                      </a:pPr>
                      <a:r>
                        <a:rPr lang="en-US" sz="1050" b="0" i="0" kern="1200" dirty="0" err="1">
                          <a:solidFill>
                            <a:schemeClr val="tx1"/>
                          </a:solidFill>
                          <a:latin typeface="Arial" panose="020B0604020202020204" pitchFamily="34" charset="0"/>
                          <a:ea typeface="+mn-ea"/>
                          <a:cs typeface="Arial" panose="020B0604020202020204" pitchFamily="34" charset="0"/>
                        </a:rPr>
                        <a:t>Deuschle</a:t>
                      </a:r>
                      <a:r>
                        <a:rPr lang="en-US" sz="1050" b="0" i="0" kern="1200" dirty="0">
                          <a:solidFill>
                            <a:schemeClr val="tx1"/>
                          </a:solidFill>
                          <a:latin typeface="Arial" panose="020B0604020202020204" pitchFamily="34" charset="0"/>
                          <a:ea typeface="+mn-ea"/>
                          <a:cs typeface="Arial" panose="020B0604020202020204" pitchFamily="34" charset="0"/>
                        </a:rPr>
                        <a:t>, T. (2019): </a:t>
                      </a:r>
                      <a:r>
                        <a:rPr lang="en-US" sz="1050" b="0" i="0" kern="1200" dirty="0" err="1">
                          <a:solidFill>
                            <a:schemeClr val="tx1"/>
                          </a:solidFill>
                          <a:latin typeface="Arial" panose="020B0604020202020204" pitchFamily="34" charset="0"/>
                          <a:ea typeface="+mn-ea"/>
                          <a:cs typeface="Arial" panose="020B0604020202020204" pitchFamily="34" charset="0"/>
                        </a:rPr>
                        <a:t>Klimawandel</a:t>
                      </a:r>
                      <a:r>
                        <a:rPr lang="en-US" sz="1050" b="0" i="0" kern="1200" dirty="0">
                          <a:solidFill>
                            <a:schemeClr val="tx1"/>
                          </a:solidFill>
                          <a:latin typeface="Arial" panose="020B0604020202020204" pitchFamily="34" charset="0"/>
                          <a:ea typeface="+mn-ea"/>
                          <a:cs typeface="Arial" panose="020B0604020202020204" pitchFamily="34" charset="0"/>
                        </a:rPr>
                        <a:t> </a:t>
                      </a:r>
                      <a:r>
                        <a:rPr lang="en-US" sz="1050" b="0" i="0" kern="1200" dirty="0" err="1">
                          <a:solidFill>
                            <a:schemeClr val="tx1"/>
                          </a:solidFill>
                          <a:latin typeface="Arial" panose="020B0604020202020204" pitchFamily="34" charset="0"/>
                          <a:ea typeface="+mn-ea"/>
                          <a:cs typeface="Arial" panose="020B0604020202020204" pitchFamily="34" charset="0"/>
                        </a:rPr>
                        <a:t>als</a:t>
                      </a:r>
                      <a:r>
                        <a:rPr lang="en-US" sz="1050" b="0" i="0" kern="1200" dirty="0">
                          <a:solidFill>
                            <a:schemeClr val="tx1"/>
                          </a:solidFill>
                          <a:latin typeface="Arial" panose="020B0604020202020204" pitchFamily="34" charset="0"/>
                          <a:ea typeface="+mn-ea"/>
                          <a:cs typeface="Arial" panose="020B0604020202020204" pitchFamily="34" charset="0"/>
                        </a:rPr>
                        <a:t> </a:t>
                      </a:r>
                      <a:r>
                        <a:rPr lang="en-US" sz="1050" b="0" i="0" kern="1200" dirty="0" err="1">
                          <a:solidFill>
                            <a:schemeClr val="tx1"/>
                          </a:solidFill>
                          <a:latin typeface="Arial" panose="020B0604020202020204" pitchFamily="34" charset="0"/>
                          <a:ea typeface="+mn-ea"/>
                          <a:cs typeface="Arial" panose="020B0604020202020204" pitchFamily="34" charset="0"/>
                        </a:rPr>
                        <a:t>Folge</a:t>
                      </a:r>
                      <a:r>
                        <a:rPr lang="en-US" sz="1050" b="0" i="0" kern="1200" dirty="0">
                          <a:solidFill>
                            <a:schemeClr val="tx1"/>
                          </a:solidFill>
                          <a:latin typeface="Arial" panose="020B0604020202020204" pitchFamily="34" charset="0"/>
                          <a:ea typeface="+mn-ea"/>
                          <a:cs typeface="Arial" panose="020B0604020202020204" pitchFamily="34" charset="0"/>
                        </a:rPr>
                        <a:t> der </a:t>
                      </a:r>
                      <a:r>
                        <a:rPr lang="en-US" sz="1050" b="0" i="0" kern="1200" dirty="0" err="1">
                          <a:solidFill>
                            <a:schemeClr val="tx1"/>
                          </a:solidFill>
                          <a:latin typeface="Arial" panose="020B0604020202020204" pitchFamily="34" charset="0"/>
                          <a:ea typeface="+mn-ea"/>
                          <a:cs typeface="Arial" panose="020B0604020202020204" pitchFamily="34" charset="0"/>
                        </a:rPr>
                        <a:t>Regenwaldzerstörung</a:t>
                      </a:r>
                      <a:r>
                        <a:rPr lang="en-US" sz="1050" b="0" i="0" kern="1200" dirty="0">
                          <a:solidFill>
                            <a:schemeClr val="tx1"/>
                          </a:solidFill>
                          <a:latin typeface="Arial" panose="020B0604020202020204" pitchFamily="34" charset="0"/>
                          <a:ea typeface="+mn-ea"/>
                          <a:cs typeface="Arial" panose="020B0604020202020204" pitchFamily="34" charset="0"/>
                        </a:rPr>
                        <a:t>. - http://www.faszination-regenwald.de (07.02.2020)</a:t>
                      </a:r>
                    </a:p>
                    <a:p>
                      <a:pPr marL="360363" marR="0" lvl="0" indent="-360363" algn="l" defTabSz="3027487" rtl="0" eaLnBrk="1" fontAlgn="auto" latinLnBrk="0" hangingPunct="1">
                        <a:lnSpc>
                          <a:spcPct val="100000"/>
                        </a:lnSpc>
                        <a:spcBef>
                          <a:spcPts val="0"/>
                        </a:spcBef>
                        <a:spcAft>
                          <a:spcPts val="0"/>
                        </a:spcAft>
                        <a:buClrTx/>
                        <a:buSzTx/>
                        <a:buFont typeface="+mj-lt"/>
                        <a:buAutoNum type="arabicParenBoth"/>
                        <a:tabLst/>
                        <a:defRPr/>
                      </a:pPr>
                      <a:r>
                        <a:rPr lang="en-US" sz="1050" b="0" i="0" kern="1200" dirty="0" err="1">
                          <a:solidFill>
                            <a:schemeClr val="tx1"/>
                          </a:solidFill>
                          <a:latin typeface="Arial" panose="020B0604020202020204" pitchFamily="34" charset="0"/>
                          <a:ea typeface="+mn-ea"/>
                          <a:cs typeface="Arial" panose="020B0604020202020204" pitchFamily="34" charset="0"/>
                        </a:rPr>
                        <a:t>Deutscher</a:t>
                      </a:r>
                      <a:r>
                        <a:rPr lang="en-US" sz="1050" b="0" i="0" kern="1200" dirty="0">
                          <a:solidFill>
                            <a:schemeClr val="tx1"/>
                          </a:solidFill>
                          <a:latin typeface="Arial" panose="020B0604020202020204" pitchFamily="34" charset="0"/>
                          <a:ea typeface="+mn-ea"/>
                          <a:cs typeface="Arial" panose="020B0604020202020204" pitchFamily="34" charset="0"/>
                        </a:rPr>
                        <a:t> </a:t>
                      </a:r>
                      <a:r>
                        <a:rPr lang="en-US" sz="1050" b="0" i="0" kern="1200" dirty="0" err="1">
                          <a:solidFill>
                            <a:schemeClr val="tx1"/>
                          </a:solidFill>
                          <a:latin typeface="Arial" panose="020B0604020202020204" pitchFamily="34" charset="0"/>
                          <a:ea typeface="+mn-ea"/>
                          <a:cs typeface="Arial" panose="020B0604020202020204" pitchFamily="34" charset="0"/>
                        </a:rPr>
                        <a:t>Hochschulverband</a:t>
                      </a:r>
                      <a:r>
                        <a:rPr lang="en-US" sz="1050" b="0" i="0" kern="1200" dirty="0">
                          <a:solidFill>
                            <a:schemeClr val="tx1"/>
                          </a:solidFill>
                          <a:latin typeface="Arial" panose="020B0604020202020204" pitchFamily="34" charset="0"/>
                          <a:ea typeface="+mn-ea"/>
                          <a:cs typeface="Arial" panose="020B0604020202020204" pitchFamily="34" charset="0"/>
                        </a:rPr>
                        <a:t> (2019): </a:t>
                      </a:r>
                      <a:r>
                        <a:rPr lang="de-DE" sz="1050" b="0" i="0" kern="1200" dirty="0">
                          <a:solidFill>
                            <a:schemeClr val="tx1"/>
                          </a:solidFill>
                          <a:latin typeface="Arial" panose="020B0604020202020204" pitchFamily="34" charset="0"/>
                          <a:ea typeface="+mn-ea"/>
                          <a:cs typeface="Arial" panose="020B0604020202020204" pitchFamily="34" charset="0"/>
                        </a:rPr>
                        <a:t>Land als Lebensgrundlage weltweit bedroht.</a:t>
                      </a:r>
                      <a:r>
                        <a:rPr lang="en-US" sz="1050" b="0" i="0" kern="1200" dirty="0">
                          <a:solidFill>
                            <a:schemeClr val="tx1"/>
                          </a:solidFill>
                          <a:latin typeface="Arial" panose="020B0604020202020204" pitchFamily="34" charset="0"/>
                          <a:ea typeface="+mn-ea"/>
                          <a:cs typeface="Arial" panose="020B0604020202020204" pitchFamily="34" charset="0"/>
                        </a:rPr>
                        <a:t> https://www.forschung-und-lehre.de (05.02.2020)</a:t>
                      </a:r>
                    </a:p>
                    <a:p>
                      <a:pPr marL="360363" marR="0" lvl="0" indent="-360363" algn="l" defTabSz="3027487" rtl="0" eaLnBrk="1" fontAlgn="auto" latinLnBrk="0" hangingPunct="1">
                        <a:lnSpc>
                          <a:spcPct val="100000"/>
                        </a:lnSpc>
                        <a:spcBef>
                          <a:spcPts val="0"/>
                        </a:spcBef>
                        <a:spcAft>
                          <a:spcPts val="0"/>
                        </a:spcAft>
                        <a:buClrTx/>
                        <a:buSzTx/>
                        <a:buFont typeface="+mj-lt"/>
                        <a:buAutoNum type="arabicParenBoth"/>
                        <a:tabLst/>
                        <a:defRPr/>
                      </a:pPr>
                      <a:r>
                        <a:rPr lang="en-US" sz="1050" b="0" i="0" kern="1200" dirty="0">
                          <a:solidFill>
                            <a:schemeClr val="tx1"/>
                          </a:solidFill>
                          <a:latin typeface="Arial" panose="020B0604020202020204" pitchFamily="34" charset="0"/>
                          <a:ea typeface="+mn-ea"/>
                          <a:cs typeface="Arial" panose="020B0604020202020204" pitchFamily="34" charset="0"/>
                        </a:rPr>
                        <a:t>Geist, H. J.; </a:t>
                      </a:r>
                      <a:r>
                        <a:rPr lang="en-US" sz="1050" b="0" i="0" kern="1200" dirty="0" err="1">
                          <a:solidFill>
                            <a:schemeClr val="tx1"/>
                          </a:solidFill>
                          <a:latin typeface="Arial" panose="020B0604020202020204" pitchFamily="34" charset="0"/>
                          <a:ea typeface="+mn-ea"/>
                          <a:cs typeface="Arial" panose="020B0604020202020204" pitchFamily="34" charset="0"/>
                        </a:rPr>
                        <a:t>Lambin</a:t>
                      </a:r>
                      <a:r>
                        <a:rPr lang="en-US" sz="1050" b="0" i="0" kern="1200" dirty="0">
                          <a:solidFill>
                            <a:schemeClr val="tx1"/>
                          </a:solidFill>
                          <a:latin typeface="Arial" panose="020B0604020202020204" pitchFamily="34" charset="0"/>
                          <a:ea typeface="+mn-ea"/>
                          <a:cs typeface="Arial" panose="020B0604020202020204" pitchFamily="34" charset="0"/>
                        </a:rPr>
                        <a:t>, E. F. (2002): Underlying Driving Forces of Tropical Deforestation. In: </a:t>
                      </a:r>
                      <a:r>
                        <a:rPr lang="en-US" sz="1050" b="0" i="0" kern="1200" dirty="0" err="1">
                          <a:solidFill>
                            <a:schemeClr val="tx1"/>
                          </a:solidFill>
                          <a:latin typeface="Arial" panose="020B0604020202020204" pitchFamily="34" charset="0"/>
                          <a:ea typeface="+mn-ea"/>
                          <a:cs typeface="Arial" panose="020B0604020202020204" pitchFamily="34" charset="0"/>
                        </a:rPr>
                        <a:t>BioScience</a:t>
                      </a:r>
                      <a:r>
                        <a:rPr lang="en-US" sz="1050" b="0" i="0" kern="1200" dirty="0">
                          <a:solidFill>
                            <a:schemeClr val="tx1"/>
                          </a:solidFill>
                          <a:latin typeface="Arial" panose="020B0604020202020204" pitchFamily="34" charset="0"/>
                          <a:ea typeface="+mn-ea"/>
                          <a:cs typeface="Arial" panose="020B0604020202020204" pitchFamily="34" charset="0"/>
                        </a:rPr>
                        <a:t>, Vol. 52, No. 2, S. 144-150.</a:t>
                      </a:r>
                    </a:p>
                    <a:p>
                      <a:pPr marL="360363" marR="0" lvl="0" indent="-360363" algn="l" defTabSz="3027487" rtl="0" eaLnBrk="1" fontAlgn="auto" latinLnBrk="0" hangingPunct="1">
                        <a:lnSpc>
                          <a:spcPct val="100000"/>
                        </a:lnSpc>
                        <a:spcBef>
                          <a:spcPts val="0"/>
                        </a:spcBef>
                        <a:spcAft>
                          <a:spcPts val="0"/>
                        </a:spcAft>
                        <a:buClrTx/>
                        <a:buSzTx/>
                        <a:buFont typeface="+mj-lt"/>
                        <a:buAutoNum type="arabicParenBoth"/>
                        <a:tabLst/>
                        <a:defRPr/>
                      </a:pPr>
                      <a:r>
                        <a:rPr lang="en-US" sz="1050" b="0" i="0" kern="1200" dirty="0" err="1">
                          <a:solidFill>
                            <a:schemeClr val="tx1"/>
                          </a:solidFill>
                          <a:latin typeface="Arial" panose="020B0604020202020204" pitchFamily="34" charset="0"/>
                          <a:ea typeface="+mn-ea"/>
                          <a:cs typeface="Arial" panose="020B0604020202020204" pitchFamily="34" charset="0"/>
                        </a:rPr>
                        <a:t>Wissen</a:t>
                      </a:r>
                      <a:r>
                        <a:rPr lang="en-US" sz="1050" b="0" i="0" kern="1200" dirty="0">
                          <a:solidFill>
                            <a:schemeClr val="tx1"/>
                          </a:solidFill>
                          <a:latin typeface="Arial" panose="020B0604020202020204" pitchFamily="34" charset="0"/>
                          <a:ea typeface="+mn-ea"/>
                          <a:cs typeface="Arial" panose="020B0604020202020204" pitchFamily="34" charset="0"/>
                        </a:rPr>
                        <a:t>, M.; Brand, U. (2017): </a:t>
                      </a:r>
                      <a:r>
                        <a:rPr lang="en-US" sz="1050" b="0" i="0" kern="1200" dirty="0" err="1">
                          <a:solidFill>
                            <a:schemeClr val="tx1"/>
                          </a:solidFill>
                          <a:latin typeface="Arial" panose="020B0604020202020204" pitchFamily="34" charset="0"/>
                          <a:ea typeface="+mn-ea"/>
                          <a:cs typeface="Arial" panose="020B0604020202020204" pitchFamily="34" charset="0"/>
                        </a:rPr>
                        <a:t>Imperiale</a:t>
                      </a:r>
                      <a:r>
                        <a:rPr lang="en-US" sz="1050" b="0" i="0" kern="1200" dirty="0">
                          <a:solidFill>
                            <a:schemeClr val="tx1"/>
                          </a:solidFill>
                          <a:latin typeface="Arial" panose="020B0604020202020204" pitchFamily="34" charset="0"/>
                          <a:ea typeface="+mn-ea"/>
                          <a:cs typeface="Arial" panose="020B0604020202020204" pitchFamily="34" charset="0"/>
                        </a:rPr>
                        <a:t> </a:t>
                      </a:r>
                      <a:r>
                        <a:rPr lang="en-US" sz="1050" b="0" i="0" kern="1200" dirty="0" err="1">
                          <a:solidFill>
                            <a:schemeClr val="tx1"/>
                          </a:solidFill>
                          <a:latin typeface="Arial" panose="020B0604020202020204" pitchFamily="34" charset="0"/>
                          <a:ea typeface="+mn-ea"/>
                          <a:cs typeface="Arial" panose="020B0604020202020204" pitchFamily="34" charset="0"/>
                        </a:rPr>
                        <a:t>Lebensweisen</a:t>
                      </a:r>
                      <a:r>
                        <a:rPr lang="en-US" sz="1050" b="0" i="0" kern="1200" dirty="0">
                          <a:solidFill>
                            <a:schemeClr val="tx1"/>
                          </a:solidFill>
                          <a:latin typeface="Arial" panose="020B0604020202020204" pitchFamily="34" charset="0"/>
                          <a:ea typeface="+mn-ea"/>
                          <a:cs typeface="Arial" panose="020B0604020202020204" pitchFamily="34" charset="0"/>
                        </a:rPr>
                        <a:t>. In: </a:t>
                      </a:r>
                      <a:r>
                        <a:rPr lang="en-US" sz="1050" b="0" i="0" kern="1200" dirty="0" err="1">
                          <a:solidFill>
                            <a:schemeClr val="tx1"/>
                          </a:solidFill>
                          <a:latin typeface="Arial" panose="020B0604020202020204" pitchFamily="34" charset="0"/>
                          <a:ea typeface="+mn-ea"/>
                          <a:cs typeface="Arial" panose="020B0604020202020204" pitchFamily="34" charset="0"/>
                        </a:rPr>
                        <a:t>Wissen</a:t>
                      </a:r>
                      <a:r>
                        <a:rPr lang="en-US" sz="1050" b="0" i="0" kern="1200" dirty="0">
                          <a:solidFill>
                            <a:schemeClr val="tx1"/>
                          </a:solidFill>
                          <a:latin typeface="Arial" panose="020B0604020202020204" pitchFamily="34" charset="0"/>
                          <a:ea typeface="+mn-ea"/>
                          <a:cs typeface="Arial" panose="020B0604020202020204" pitchFamily="34" charset="0"/>
                        </a:rPr>
                        <a:t>, M.; Brand, U (</a:t>
                      </a:r>
                      <a:r>
                        <a:rPr lang="en-US" sz="1050" b="0" i="0" kern="1200" dirty="0" err="1">
                          <a:solidFill>
                            <a:schemeClr val="tx1"/>
                          </a:solidFill>
                          <a:latin typeface="Arial" panose="020B0604020202020204" pitchFamily="34" charset="0"/>
                          <a:ea typeface="+mn-ea"/>
                          <a:cs typeface="Arial" panose="020B0604020202020204" pitchFamily="34" charset="0"/>
                        </a:rPr>
                        <a:t>Hrsg</a:t>
                      </a:r>
                      <a:r>
                        <a:rPr lang="en-US" sz="1050" b="0" i="0" kern="1200" dirty="0">
                          <a:solidFill>
                            <a:schemeClr val="tx1"/>
                          </a:solidFill>
                          <a:latin typeface="Arial" panose="020B0604020202020204" pitchFamily="34" charset="0"/>
                          <a:ea typeface="+mn-ea"/>
                          <a:cs typeface="Arial" panose="020B0604020202020204" pitchFamily="34" charset="0"/>
                        </a:rPr>
                        <a:t>.): </a:t>
                      </a:r>
                      <a:r>
                        <a:rPr lang="en-US" sz="1050" b="0" i="0" kern="1200" dirty="0" err="1">
                          <a:solidFill>
                            <a:schemeClr val="tx1"/>
                          </a:solidFill>
                          <a:latin typeface="Arial" panose="020B0604020202020204" pitchFamily="34" charset="0"/>
                          <a:ea typeface="+mn-ea"/>
                          <a:cs typeface="Arial" panose="020B0604020202020204" pitchFamily="34" charset="0"/>
                        </a:rPr>
                        <a:t>Imperiale</a:t>
                      </a:r>
                      <a:r>
                        <a:rPr lang="en-US" sz="1050" b="0" i="0" kern="1200" dirty="0">
                          <a:solidFill>
                            <a:schemeClr val="tx1"/>
                          </a:solidFill>
                          <a:latin typeface="Arial" panose="020B0604020202020204" pitchFamily="34" charset="0"/>
                          <a:ea typeface="+mn-ea"/>
                          <a:cs typeface="Arial" panose="020B0604020202020204" pitchFamily="34" charset="0"/>
                        </a:rPr>
                        <a:t> </a:t>
                      </a:r>
                      <a:r>
                        <a:rPr lang="en-US" sz="1050" b="0" i="0" kern="1200" dirty="0" err="1">
                          <a:solidFill>
                            <a:schemeClr val="tx1"/>
                          </a:solidFill>
                          <a:latin typeface="Arial" panose="020B0604020202020204" pitchFamily="34" charset="0"/>
                          <a:ea typeface="+mn-ea"/>
                          <a:cs typeface="Arial" panose="020B0604020202020204" pitchFamily="34" charset="0"/>
                        </a:rPr>
                        <a:t>Lebensweise</a:t>
                      </a:r>
                      <a:r>
                        <a:rPr lang="en-US" sz="1050" b="0" i="0" kern="1200" dirty="0">
                          <a:solidFill>
                            <a:schemeClr val="tx1"/>
                          </a:solidFill>
                          <a:latin typeface="Arial" panose="020B0604020202020204" pitchFamily="34" charset="0"/>
                          <a:ea typeface="+mn-ea"/>
                          <a:cs typeface="Arial" panose="020B0604020202020204" pitchFamily="34" charset="0"/>
                        </a:rPr>
                        <a:t>, S. 43 – 55. München</a:t>
                      </a:r>
                    </a:p>
                    <a:p>
                      <a:pPr marL="228600" marR="0" lvl="0" indent="-228600" algn="l" defTabSz="3027487" rtl="0" eaLnBrk="1" fontAlgn="auto" latinLnBrk="0" hangingPunct="1">
                        <a:lnSpc>
                          <a:spcPct val="100000"/>
                        </a:lnSpc>
                        <a:spcBef>
                          <a:spcPts val="0"/>
                        </a:spcBef>
                        <a:spcAft>
                          <a:spcPts val="0"/>
                        </a:spcAft>
                        <a:buClrTx/>
                        <a:buSzTx/>
                        <a:buFont typeface="+mj-lt"/>
                        <a:buAutoNum type="arabicParenBoth"/>
                        <a:tabLst/>
                        <a:defRPr/>
                      </a:pPr>
                      <a:endParaRPr lang="en-US" sz="1200" b="0" i="0" kern="1200" dirty="0">
                        <a:solidFill>
                          <a:schemeClr val="tx1"/>
                        </a:solidFill>
                        <a:latin typeface="Arial" panose="020B0604020202020204" pitchFamily="34" charset="0"/>
                        <a:ea typeface="+mn-ea"/>
                        <a:cs typeface="Arial" panose="020B0604020202020204" pitchFamily="34" charset="0"/>
                      </a:endParaRPr>
                    </a:p>
                    <a:p>
                      <a:pPr marL="228600" marR="0" lvl="0" indent="-228600" algn="l" defTabSz="3027487" rtl="0" eaLnBrk="1" fontAlgn="auto" latinLnBrk="0" hangingPunct="1">
                        <a:lnSpc>
                          <a:spcPct val="100000"/>
                        </a:lnSpc>
                        <a:spcBef>
                          <a:spcPts val="0"/>
                        </a:spcBef>
                        <a:spcAft>
                          <a:spcPts val="0"/>
                        </a:spcAft>
                        <a:buClrTx/>
                        <a:buSzTx/>
                        <a:buFont typeface="+mj-lt"/>
                        <a:buAutoNum type="arabicParenBoth"/>
                        <a:tabLst/>
                        <a:defRPr/>
                      </a:pPr>
                      <a:endParaRPr lang="en-US" sz="1200" b="0" i="0" kern="1200" dirty="0">
                        <a:solidFill>
                          <a:schemeClr val="tx1"/>
                        </a:solidFill>
                        <a:latin typeface="Arial" panose="020B0604020202020204" pitchFamily="34" charset="0"/>
                        <a:ea typeface="+mn-ea"/>
                        <a:cs typeface="Arial" panose="020B0604020202020204" pitchFamily="34" charset="0"/>
                      </a:endParaRPr>
                    </a:p>
                    <a:p>
                      <a:pPr marL="228600" marR="0" lvl="0" indent="-228600" algn="l" defTabSz="3027487" rtl="0" eaLnBrk="1" fontAlgn="auto" latinLnBrk="0" hangingPunct="1">
                        <a:lnSpc>
                          <a:spcPct val="100000"/>
                        </a:lnSpc>
                        <a:spcBef>
                          <a:spcPts val="0"/>
                        </a:spcBef>
                        <a:spcAft>
                          <a:spcPts val="0"/>
                        </a:spcAft>
                        <a:buClrTx/>
                        <a:buSzTx/>
                        <a:buFont typeface="+mj-lt"/>
                        <a:buAutoNum type="arabicParenBoth"/>
                        <a:tabLst/>
                        <a:defRPr/>
                      </a:pPr>
                      <a:endParaRPr lang="en-US" sz="1200" b="0" i="0" kern="1200" dirty="0">
                        <a:solidFill>
                          <a:schemeClr val="tx1"/>
                        </a:solidFill>
                        <a:latin typeface="Arial" panose="020B0604020202020204" pitchFamily="34" charset="0"/>
                        <a:ea typeface="+mn-ea"/>
                        <a:cs typeface="Arial" panose="020B0604020202020204" pitchFamily="34" charset="0"/>
                      </a:endParaRPr>
                    </a:p>
                    <a:p>
                      <a:pPr marL="228600" marR="0" lvl="0" indent="-228600" algn="l" defTabSz="3027487" rtl="0" eaLnBrk="1" fontAlgn="auto" latinLnBrk="0" hangingPunct="1">
                        <a:lnSpc>
                          <a:spcPct val="100000"/>
                        </a:lnSpc>
                        <a:spcBef>
                          <a:spcPts val="0"/>
                        </a:spcBef>
                        <a:spcAft>
                          <a:spcPts val="0"/>
                        </a:spcAft>
                        <a:buClrTx/>
                        <a:buSzTx/>
                        <a:buFont typeface="+mj-lt"/>
                        <a:buAutoNum type="arabicParenBoth"/>
                        <a:tabLst/>
                        <a:defRPr/>
                      </a:pPr>
                      <a:endParaRPr lang="en-US" sz="1200" b="0" i="0" kern="1200" dirty="0">
                        <a:solidFill>
                          <a:schemeClr val="tx1"/>
                        </a:solidFill>
                        <a:latin typeface="Arial" panose="020B0604020202020204" pitchFamily="34" charset="0"/>
                        <a:ea typeface="+mn-ea"/>
                        <a:cs typeface="Arial" panose="020B0604020202020204" pitchFamily="34" charset="0"/>
                      </a:endParaRPr>
                    </a:p>
                  </a:txBody>
                  <a:tcPr>
                    <a:lnL w="12700" cmpd="sng">
                      <a:noFill/>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322763979"/>
                  </a:ext>
                </a:extLst>
              </a:tr>
            </a:tbl>
          </a:graphicData>
        </a:graphic>
      </p:graphicFrame>
      <p:sp>
        <p:nvSpPr>
          <p:cNvPr id="33" name="Textfeld 32">
            <a:extLst>
              <a:ext uri="{FF2B5EF4-FFF2-40B4-BE49-F238E27FC236}">
                <a16:creationId xmlns:a16="http://schemas.microsoft.com/office/drawing/2014/main" id="{F16236F0-0743-4DFD-83AC-1EE1A43B5CF4}"/>
              </a:ext>
            </a:extLst>
          </p:cNvPr>
          <p:cNvSpPr txBox="1"/>
          <p:nvPr/>
        </p:nvSpPr>
        <p:spPr>
          <a:xfrm>
            <a:off x="20445414" y="14084561"/>
            <a:ext cx="9136579" cy="20913417"/>
          </a:xfrm>
          <a:prstGeom prst="rect">
            <a:avLst/>
          </a:prstGeom>
          <a:noFill/>
        </p:spPr>
        <p:txBody>
          <a:bodyPr wrap="square" rtlCol="0">
            <a:spAutoFit/>
          </a:bodyPr>
          <a:lstStyle/>
          <a:p>
            <a:pPr>
              <a:spcAft>
                <a:spcPts val="1200"/>
              </a:spcAft>
            </a:pPr>
            <a:r>
              <a:rPr lang="de-DE" sz="2400" b="1" dirty="0">
                <a:latin typeface="Arial" panose="020B0604020202020204" pitchFamily="34" charset="0"/>
                <a:cs typeface="Arial" panose="020B0604020202020204" pitchFamily="34" charset="0"/>
              </a:rPr>
              <a:t>Imperiale Lebensweise </a:t>
            </a:r>
            <a:r>
              <a:rPr lang="de-DE" sz="2400" i="1" dirty="0">
                <a:latin typeface="Arial" panose="020B0604020202020204" pitchFamily="34" charset="0"/>
                <a:cs typeface="Arial" panose="020B0604020202020204" pitchFamily="34" charset="0"/>
              </a:rPr>
              <a:t>(nach Wissen und Brand 2017)</a:t>
            </a:r>
          </a:p>
          <a:p>
            <a:pPr algn="just"/>
            <a:r>
              <a:rPr lang="de-DE" sz="2400" dirty="0">
                <a:latin typeface="Arial" panose="020B0604020202020204" pitchFamily="34" charset="0"/>
                <a:cs typeface="Arial" panose="020B0604020202020204" pitchFamily="34" charset="0"/>
              </a:rPr>
              <a:t>Der Begriff beschreibt eine Lebensweise, „die darauf beruht, sich weltweit Natur und Arbeitskraft zunutze zu machen und die dabei anfallenden sozialen und ökologischen Kosten zu externalisieren. (…) Das alltägliche Leben in den kapitalistischen Zentren [wird] wesentlich über die Gestaltung der gesellschaftlichen Verhältnisse und der Naturverhältnisse anderorts ermöglicht.“</a:t>
            </a:r>
          </a:p>
          <a:p>
            <a:pPr algn="just"/>
            <a:endParaRPr lang="de-DE" sz="2400" dirty="0">
              <a:latin typeface="Arial" panose="020B0604020202020204" pitchFamily="34" charset="0"/>
              <a:cs typeface="Arial" panose="020B0604020202020204" pitchFamily="34" charset="0"/>
            </a:endParaRPr>
          </a:p>
          <a:p>
            <a:pPr algn="just"/>
            <a:r>
              <a:rPr lang="de-DE" sz="2400" dirty="0">
                <a:latin typeface="Arial" panose="020B0604020202020204" pitchFamily="34" charset="0"/>
                <a:cs typeface="Arial" panose="020B0604020202020204" pitchFamily="34" charset="0"/>
              </a:rPr>
              <a:t>Die Frage die hier beantwortet werden soll ist folgende:</a:t>
            </a:r>
          </a:p>
          <a:p>
            <a:pPr algn="just"/>
            <a:r>
              <a:rPr lang="de-DE" sz="2150" b="1" dirty="0">
                <a:latin typeface="Arial" panose="020B0604020202020204" pitchFamily="34" charset="0"/>
                <a:cs typeface="Arial" panose="020B0604020202020204" pitchFamily="34" charset="0"/>
              </a:rPr>
              <a:t>Welche imperialen Lebensweisen lassen sich identifizieren, die als </a:t>
            </a:r>
            <a:r>
              <a:rPr lang="de-DE" sz="2150" b="1" dirty="0" err="1">
                <a:latin typeface="Arial" panose="020B0604020202020204" pitchFamily="34" charset="0"/>
                <a:cs typeface="Arial" panose="020B0604020202020204" pitchFamily="34" charset="0"/>
              </a:rPr>
              <a:t>underlying</a:t>
            </a:r>
            <a:r>
              <a:rPr lang="de-DE" sz="2150" b="1" dirty="0">
                <a:latin typeface="Arial" panose="020B0604020202020204" pitchFamily="34" charset="0"/>
                <a:cs typeface="Arial" panose="020B0604020202020204" pitchFamily="34" charset="0"/>
              </a:rPr>
              <a:t> </a:t>
            </a:r>
            <a:r>
              <a:rPr lang="de-DE" sz="2150" b="1" dirty="0" err="1">
                <a:latin typeface="Arial" panose="020B0604020202020204" pitchFamily="34" charset="0"/>
                <a:cs typeface="Arial" panose="020B0604020202020204" pitchFamily="34" charset="0"/>
              </a:rPr>
              <a:t>driving</a:t>
            </a:r>
            <a:r>
              <a:rPr lang="de-DE" sz="2150" b="1" dirty="0">
                <a:latin typeface="Arial" panose="020B0604020202020204" pitchFamily="34" charset="0"/>
                <a:cs typeface="Arial" panose="020B0604020202020204" pitchFamily="34" charset="0"/>
              </a:rPr>
              <a:t> </a:t>
            </a:r>
            <a:r>
              <a:rPr lang="de-DE" sz="2150" b="1" dirty="0" err="1">
                <a:latin typeface="Arial" panose="020B0604020202020204" pitchFamily="34" charset="0"/>
                <a:cs typeface="Arial" panose="020B0604020202020204" pitchFamily="34" charset="0"/>
              </a:rPr>
              <a:t>forces</a:t>
            </a:r>
            <a:r>
              <a:rPr lang="de-DE" sz="2150" b="1" dirty="0">
                <a:latin typeface="Arial" panose="020B0604020202020204" pitchFamily="34" charset="0"/>
                <a:cs typeface="Arial" panose="020B0604020202020204" pitchFamily="34" charset="0"/>
              </a:rPr>
              <a:t> gelten können und somit Holzabbau, Expansion der Landwirtschaft und Infrastrukturausbau fördern und somit zur Zerstörung der </a:t>
            </a:r>
            <a:r>
              <a:rPr lang="de-DE" sz="2150" b="1" dirty="0" err="1">
                <a:latin typeface="Arial" panose="020B0604020202020204" pitchFamily="34" charset="0"/>
                <a:cs typeface="Arial" panose="020B0604020202020204" pitchFamily="34" charset="0"/>
              </a:rPr>
              <a:t>amazonischen</a:t>
            </a:r>
            <a:r>
              <a:rPr lang="de-DE" sz="2150" b="1" dirty="0">
                <a:latin typeface="Arial" panose="020B0604020202020204" pitchFamily="34" charset="0"/>
                <a:cs typeface="Arial" panose="020B0604020202020204" pitchFamily="34" charset="0"/>
              </a:rPr>
              <a:t> Regenwälder beitragen?</a:t>
            </a:r>
          </a:p>
          <a:p>
            <a:pPr algn="just"/>
            <a:endParaRPr lang="de-DE" sz="2400" dirty="0">
              <a:latin typeface="Arial" panose="020B0604020202020204" pitchFamily="34" charset="0"/>
              <a:cs typeface="Arial" panose="020B0604020202020204" pitchFamily="34" charset="0"/>
            </a:endParaRPr>
          </a:p>
          <a:p>
            <a:pPr algn="just"/>
            <a:r>
              <a:rPr lang="de-DE" sz="2400" dirty="0">
                <a:latin typeface="Arial" panose="020B0604020202020204" pitchFamily="34" charset="0"/>
                <a:cs typeface="Arial" panose="020B0604020202020204" pitchFamily="34" charset="0"/>
              </a:rPr>
              <a:t>Technologische Innovationen in der Forst- und Landwirtschaft und die nötige Infrastruktur machen es erst möglich großflächig Holzabbau zu betreiben um die Fläche landwirtschaftlich nutzbar zu machen. Auch die politischen Rahmenbedingungen müssen stimmen. Präsident </a:t>
            </a:r>
            <a:r>
              <a:rPr lang="de-DE" sz="2400" dirty="0" err="1">
                <a:latin typeface="Arial" panose="020B0604020202020204" pitchFamily="34" charset="0"/>
                <a:cs typeface="Arial" panose="020B0604020202020204" pitchFamily="34" charset="0"/>
              </a:rPr>
              <a:t>Bolsonaro</a:t>
            </a:r>
            <a:r>
              <a:rPr lang="de-DE" sz="2400" dirty="0">
                <a:latin typeface="Arial" panose="020B0604020202020204" pitchFamily="34" charset="0"/>
                <a:cs typeface="Arial" panose="020B0604020202020204" pitchFamily="34" charset="0"/>
              </a:rPr>
              <a:t> hat die nötigen Voraussetzungen für Holzfäller und Agrarunternehmer geschaffen und Vorschriften gelockert </a:t>
            </a:r>
            <a:r>
              <a:rPr lang="de-DE" sz="2400" baseline="30000" dirty="0">
                <a:latin typeface="Arial" panose="020B0604020202020204" pitchFamily="34" charset="0"/>
                <a:cs typeface="Arial" panose="020B0604020202020204" pitchFamily="34" charset="0"/>
              </a:rPr>
              <a:t>(10)</a:t>
            </a:r>
            <a:r>
              <a:rPr lang="de-DE" sz="2400" dirty="0">
                <a:latin typeface="Arial" panose="020B0604020202020204" pitchFamily="34" charset="0"/>
                <a:cs typeface="Arial" panose="020B0604020202020204" pitchFamily="34" charset="0"/>
              </a:rPr>
              <a:t>. Grundlegende Treiber für diese Unternehmungen sind jedoch die Nachfrage des internationalen Marktes nach Holz oder landwirtschaftlichen Produkten die sie profitabel machen. Auch die Europäischen Abnehmer und Verbraucher sowie unternehmerisch involvierte Unternehmen tragen entsprechend zu diesen Entwicklungen bei.</a:t>
            </a:r>
          </a:p>
          <a:p>
            <a:pPr algn="just"/>
            <a:endParaRPr lang="de-DE" sz="2400" dirty="0">
              <a:latin typeface="Arial" panose="020B0604020202020204" pitchFamily="34" charset="0"/>
              <a:cs typeface="Arial" panose="020B0604020202020204" pitchFamily="34" charset="0"/>
            </a:endParaRPr>
          </a:p>
          <a:p>
            <a:pPr algn="just">
              <a:spcBef>
                <a:spcPts val="1200"/>
              </a:spcBef>
              <a:spcAft>
                <a:spcPts val="1200"/>
              </a:spcAft>
            </a:pPr>
            <a:r>
              <a:rPr lang="de-DE" sz="2400" b="1" dirty="0">
                <a:latin typeface="Arial" panose="020B0604020202020204" pitchFamily="34" charset="0"/>
                <a:cs typeface="Arial" panose="020B0604020202020204" pitchFamily="34" charset="0"/>
              </a:rPr>
              <a:t>Beispiel: Unsere Nahrungsmittel</a:t>
            </a:r>
          </a:p>
          <a:p>
            <a:pPr algn="just">
              <a:spcAft>
                <a:spcPts val="1200"/>
              </a:spcAft>
            </a:pPr>
            <a:r>
              <a:rPr lang="de-DE" sz="2400" dirty="0">
                <a:latin typeface="Arial" panose="020B0604020202020204" pitchFamily="34" charset="0"/>
                <a:cs typeface="Arial" panose="020B0604020202020204" pitchFamily="34" charset="0"/>
              </a:rPr>
              <a:t>„Der Durchschnittsbürger in West­europa konsumiert 85 kg Fleisch und 260 kg Milchprodukte pro Jahr, mehr als doppelt so viel wie der globale Durchschnitt.“ </a:t>
            </a:r>
            <a:r>
              <a:rPr lang="de-DE" sz="2400" baseline="30000" dirty="0">
                <a:latin typeface="Arial" panose="020B0604020202020204" pitchFamily="34" charset="0"/>
                <a:cs typeface="Arial" panose="020B0604020202020204" pitchFamily="34" charset="0"/>
              </a:rPr>
              <a:t>(11)</a:t>
            </a:r>
            <a:r>
              <a:rPr lang="de-DE" sz="2400" dirty="0">
                <a:latin typeface="Arial" panose="020B0604020202020204" pitchFamily="34" charset="0"/>
                <a:cs typeface="Arial" panose="020B0604020202020204" pitchFamily="34" charset="0"/>
              </a:rPr>
              <a:t> 37 % der EU-Sojaimporte stammen aus Brasilien und davon werden 87 % als Tierfutter verwendet, nur 7 % als Lebensmittel.</a:t>
            </a:r>
          </a:p>
          <a:p>
            <a:pPr algn="just"/>
            <a:r>
              <a:rPr lang="de-DE" sz="2400" dirty="0">
                <a:latin typeface="Arial" panose="020B0604020202020204" pitchFamily="34" charset="0"/>
                <a:cs typeface="Arial" panose="020B0604020202020204" pitchFamily="34" charset="0"/>
              </a:rPr>
              <a:t>Die drei US-Konzerne Cargill, Bunge &amp; ADM nehmen für sich 60 % der Soja-Importe in Anspruch. In Europa gehören ihnen 80 % der Sojamühlen. Laut Greenpeace kaufen sie Soja von Farmern, die an illegaler Landaneignung, Rodung und Sklaverei beteiligt sind. So baute Cargill in Santarém eine illegale Hafenanlage. „Große Teile der illegalen Soja-Ernte werden in genau dieser Cargill-Anlage verladen und nach Europa exportiert.“ </a:t>
            </a:r>
            <a:r>
              <a:rPr lang="de-DE" sz="2400" baseline="30000" dirty="0">
                <a:latin typeface="Arial" panose="020B0604020202020204" pitchFamily="34" charset="0"/>
                <a:cs typeface="Arial" panose="020B0604020202020204" pitchFamily="34" charset="0"/>
              </a:rPr>
              <a:t>(12)</a:t>
            </a:r>
            <a:endParaRPr lang="de-DE" sz="2400" dirty="0">
              <a:latin typeface="Arial" panose="020B0604020202020204" pitchFamily="34" charset="0"/>
              <a:cs typeface="Arial" panose="020B0604020202020204" pitchFamily="34" charset="0"/>
            </a:endParaRPr>
          </a:p>
          <a:p>
            <a:pPr algn="just"/>
            <a:endParaRPr lang="de-DE" sz="1100" dirty="0">
              <a:latin typeface="Arial" panose="020B0604020202020204" pitchFamily="34" charset="0"/>
              <a:cs typeface="Arial" panose="020B0604020202020204" pitchFamily="34" charset="0"/>
            </a:endParaRPr>
          </a:p>
          <a:p>
            <a:pPr marL="441325" indent="-441325" algn="just"/>
            <a:r>
              <a:rPr lang="de-DE" sz="2400" dirty="0">
                <a:latin typeface="Arial" panose="020B0604020202020204" pitchFamily="34" charset="0"/>
                <a:cs typeface="Arial" panose="020B0604020202020204" pitchFamily="34" charset="0"/>
                <a:sym typeface="Wingdings" panose="05000000000000000000" pitchFamily="2" charset="2"/>
              </a:rPr>
              <a:t> </a:t>
            </a:r>
            <a:r>
              <a:rPr lang="de-DE" sz="2400" dirty="0">
                <a:latin typeface="Arial" panose="020B0604020202020204" pitchFamily="34" charset="0"/>
                <a:cs typeface="Arial" panose="020B0604020202020204" pitchFamily="34" charset="0"/>
              </a:rPr>
              <a:t>„47 % der weltweiten Entwaldung im Zusammenhang mit EU-Importen [sind] allein auf Soja zurückzuführen.“ </a:t>
            </a:r>
            <a:r>
              <a:rPr lang="de-DE" sz="2400" baseline="30000" dirty="0">
                <a:latin typeface="Arial" panose="020B0604020202020204" pitchFamily="34" charset="0"/>
                <a:cs typeface="Arial" panose="020B0604020202020204" pitchFamily="34" charset="0"/>
              </a:rPr>
              <a:t>(11)</a:t>
            </a:r>
            <a:endParaRPr lang="de-DE" sz="2400" dirty="0">
              <a:latin typeface="Arial" panose="020B0604020202020204" pitchFamily="34" charset="0"/>
              <a:cs typeface="Arial" panose="020B0604020202020204" pitchFamily="34" charset="0"/>
            </a:endParaRPr>
          </a:p>
          <a:p>
            <a:pPr algn="just"/>
            <a:endParaRPr lang="de-DE" sz="2400" dirty="0">
              <a:latin typeface="Arial" panose="020B0604020202020204" pitchFamily="34" charset="0"/>
              <a:cs typeface="Arial" panose="020B0604020202020204" pitchFamily="34" charset="0"/>
            </a:endParaRPr>
          </a:p>
          <a:p>
            <a:pPr algn="just">
              <a:spcBef>
                <a:spcPts val="1200"/>
              </a:spcBef>
              <a:spcAft>
                <a:spcPts val="1200"/>
              </a:spcAft>
            </a:pPr>
            <a:r>
              <a:rPr lang="de-DE" sz="2400" b="1" dirty="0">
                <a:latin typeface="Arial" panose="020B0604020202020204" pitchFamily="34" charset="0"/>
                <a:cs typeface="Arial" panose="020B0604020202020204" pitchFamily="34" charset="0"/>
              </a:rPr>
              <a:t>Beispiel: Beteiligung an zerstörerischen Projekten</a:t>
            </a:r>
          </a:p>
          <a:p>
            <a:pPr algn="just"/>
            <a:r>
              <a:rPr lang="de-DE" sz="2400" dirty="0">
                <a:latin typeface="Arial" panose="020B0604020202020204" pitchFamily="34" charset="0"/>
                <a:cs typeface="Arial" panose="020B0604020202020204" pitchFamily="34" charset="0"/>
              </a:rPr>
              <a:t>Die Siemens AG ist als Zulieferer an Projekten zum Bau von Staudämmen im Amazonas beteiligt, so beispielsweise für das Projekt Belo Monte in Brasilien. „Zigtausende Menschen haben mit dem Bau dieser riesigen Staudämme ihre Heimat und Lebensgrundlage verloren, wertvoller Regenwald wurde dem Boden gleich gemacht und die zerstörerische Industrialisierung der für das globale Klima so wichtigen Amazonas-Region vorangetrieben.“ </a:t>
            </a:r>
            <a:r>
              <a:rPr lang="de-DE" sz="2400" baseline="30000" dirty="0">
                <a:latin typeface="Arial" panose="020B0604020202020204" pitchFamily="34" charset="0"/>
                <a:cs typeface="Arial" panose="020B0604020202020204" pitchFamily="34" charset="0"/>
              </a:rPr>
              <a:t>(13)</a:t>
            </a:r>
          </a:p>
        </p:txBody>
      </p:sp>
      <p:sp>
        <p:nvSpPr>
          <p:cNvPr id="36" name="Textfeld 35">
            <a:extLst>
              <a:ext uri="{FF2B5EF4-FFF2-40B4-BE49-F238E27FC236}">
                <a16:creationId xmlns:a16="http://schemas.microsoft.com/office/drawing/2014/main" id="{9E7BD791-F8C4-4BD7-9A74-72E8650A62AD}"/>
              </a:ext>
            </a:extLst>
          </p:cNvPr>
          <p:cNvSpPr txBox="1"/>
          <p:nvPr/>
        </p:nvSpPr>
        <p:spPr>
          <a:xfrm>
            <a:off x="566738" y="14052730"/>
            <a:ext cx="9263062" cy="2831544"/>
          </a:xfrm>
          <a:prstGeom prst="rect">
            <a:avLst/>
          </a:prstGeom>
          <a:noFill/>
        </p:spPr>
        <p:txBody>
          <a:bodyPr wrap="square" rtlCol="0">
            <a:spAutoFit/>
          </a:bodyPr>
          <a:lstStyle/>
          <a:p>
            <a:pPr algn="just">
              <a:spcAft>
                <a:spcPts val="1200"/>
              </a:spcAft>
            </a:pPr>
            <a:r>
              <a:rPr lang="de-DE" sz="2400" b="1" dirty="0">
                <a:latin typeface="Arial" panose="020B0604020202020204" pitchFamily="34" charset="0"/>
                <a:cs typeface="Arial" panose="020B0604020202020204" pitchFamily="34" charset="0"/>
              </a:rPr>
              <a:t>Aus welchen Gründen wird tropischer Wald gerodet?</a:t>
            </a:r>
          </a:p>
          <a:p>
            <a:pPr algn="just"/>
            <a:r>
              <a:rPr lang="de-DE" sz="2400" dirty="0">
                <a:latin typeface="Arial" panose="020B0604020202020204" pitchFamily="34" charset="0"/>
                <a:cs typeface="Arial" panose="020B0604020202020204" pitchFamily="34" charset="0"/>
              </a:rPr>
              <a:t>In ihrer Studie untersuchen Geist und </a:t>
            </a:r>
            <a:r>
              <a:rPr lang="de-DE" sz="2400" dirty="0" err="1">
                <a:latin typeface="Arial" panose="020B0604020202020204" pitchFamily="34" charset="0"/>
                <a:cs typeface="Arial" panose="020B0604020202020204" pitchFamily="34" charset="0"/>
              </a:rPr>
              <a:t>Lambin</a:t>
            </a:r>
            <a:r>
              <a:rPr lang="de-DE" sz="2400" dirty="0">
                <a:latin typeface="Arial" panose="020B0604020202020204" pitchFamily="34" charset="0"/>
                <a:cs typeface="Arial" panose="020B0604020202020204" pitchFamily="34" charset="0"/>
              </a:rPr>
              <a:t> anhand von 78 Fallstudien in Lateinamerika die direkten und indirekten treibenden Faktoren (</a:t>
            </a:r>
            <a:r>
              <a:rPr lang="de-DE" sz="2400" dirty="0" err="1">
                <a:latin typeface="Arial" panose="020B0604020202020204" pitchFamily="34" charset="0"/>
                <a:cs typeface="Arial" panose="020B0604020202020204" pitchFamily="34" charset="0"/>
              </a:rPr>
              <a:t>proximate</a:t>
            </a:r>
            <a:r>
              <a:rPr lang="de-DE" sz="2400" dirty="0">
                <a:latin typeface="Arial" panose="020B0604020202020204" pitchFamily="34" charset="0"/>
                <a:cs typeface="Arial" panose="020B0604020202020204" pitchFamily="34" charset="0"/>
              </a:rPr>
              <a:t> und </a:t>
            </a:r>
            <a:r>
              <a:rPr lang="de-DE" sz="2400" dirty="0" err="1">
                <a:latin typeface="Arial" panose="020B0604020202020204" pitchFamily="34" charset="0"/>
                <a:cs typeface="Arial" panose="020B0604020202020204" pitchFamily="34" charset="0"/>
              </a:rPr>
              <a:t>underlying</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driving</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forces</a:t>
            </a:r>
            <a:r>
              <a:rPr lang="de-DE" sz="2400" dirty="0">
                <a:latin typeface="Arial" panose="020B0604020202020204" pitchFamily="34" charset="0"/>
                <a:cs typeface="Arial" panose="020B0604020202020204" pitchFamily="34" charset="0"/>
              </a:rPr>
              <a:t>) für den Verlust  von tropischen Wäldern (Geist/</a:t>
            </a:r>
            <a:r>
              <a:rPr lang="de-DE" sz="2400" dirty="0" err="1">
                <a:latin typeface="Arial" panose="020B0604020202020204" pitchFamily="34" charset="0"/>
                <a:cs typeface="Arial" panose="020B0604020202020204" pitchFamily="34" charset="0"/>
              </a:rPr>
              <a:t>Lambin</a:t>
            </a:r>
            <a:r>
              <a:rPr lang="de-DE" sz="2400" dirty="0">
                <a:latin typeface="Arial" panose="020B0604020202020204" pitchFamily="34" charset="0"/>
                <a:cs typeface="Arial" panose="020B0604020202020204" pitchFamily="34" charset="0"/>
              </a:rPr>
              <a:t> 2002).</a:t>
            </a:r>
          </a:p>
          <a:p>
            <a:pPr algn="just"/>
            <a:r>
              <a:rPr lang="de-DE" sz="2400" dirty="0">
                <a:latin typeface="Arial" panose="020B0604020202020204" pitchFamily="34" charset="0"/>
                <a:cs typeface="Arial" panose="020B0604020202020204" pitchFamily="34" charset="0"/>
              </a:rPr>
              <a:t>Die Faktoren dürfen nicht isoliert betrachtet werden. Die Gründe für Rodungen sind ein Zusammenspiel unterschiedlicher Faktoren.</a:t>
            </a:r>
          </a:p>
        </p:txBody>
      </p:sp>
      <p:grpSp>
        <p:nvGrpSpPr>
          <p:cNvPr id="65" name="Gruppieren 64">
            <a:extLst>
              <a:ext uri="{FF2B5EF4-FFF2-40B4-BE49-F238E27FC236}">
                <a16:creationId xmlns:a16="http://schemas.microsoft.com/office/drawing/2014/main" id="{171CC23E-30E7-4E44-9E3D-0CBAADA4B84E}"/>
              </a:ext>
            </a:extLst>
          </p:cNvPr>
          <p:cNvGrpSpPr/>
          <p:nvPr/>
        </p:nvGrpSpPr>
        <p:grpSpPr>
          <a:xfrm>
            <a:off x="499858" y="17287627"/>
            <a:ext cx="8624160" cy="6370975"/>
            <a:chOff x="499858" y="11658599"/>
            <a:chExt cx="8624160" cy="6370975"/>
          </a:xfrm>
        </p:grpSpPr>
        <p:sp>
          <p:nvSpPr>
            <p:cNvPr id="35" name="Textfeld 34">
              <a:extLst>
                <a:ext uri="{FF2B5EF4-FFF2-40B4-BE49-F238E27FC236}">
                  <a16:creationId xmlns:a16="http://schemas.microsoft.com/office/drawing/2014/main" id="{404C50DC-8348-44C2-8B35-083657C32939}"/>
                </a:ext>
              </a:extLst>
            </p:cNvPr>
            <p:cNvSpPr txBox="1"/>
            <p:nvPr/>
          </p:nvSpPr>
          <p:spPr>
            <a:xfrm>
              <a:off x="627718" y="11658599"/>
              <a:ext cx="8496300" cy="6370975"/>
            </a:xfrm>
            <a:prstGeom prst="rect">
              <a:avLst/>
            </a:prstGeom>
            <a:noFill/>
          </p:spPr>
          <p:txBody>
            <a:bodyPr wrap="square" rtlCol="0">
              <a:spAutoFit/>
            </a:bodyPr>
            <a:lstStyle/>
            <a:p>
              <a:r>
                <a:rPr lang="de-DE" sz="2400" b="1" dirty="0" err="1">
                  <a:latin typeface="Arial" panose="020B0604020202020204" pitchFamily="34" charset="0"/>
                  <a:cs typeface="Arial" panose="020B0604020202020204" pitchFamily="34" charset="0"/>
                </a:rPr>
                <a:t>Proximate</a:t>
              </a:r>
              <a:r>
                <a:rPr lang="de-DE" sz="2400" b="1" dirty="0">
                  <a:latin typeface="Arial" panose="020B0604020202020204" pitchFamily="34" charset="0"/>
                  <a:cs typeface="Arial" panose="020B0604020202020204" pitchFamily="34" charset="0"/>
                </a:rPr>
                <a:t> </a:t>
              </a:r>
              <a:r>
                <a:rPr lang="de-DE" sz="2400" b="1" dirty="0" err="1">
                  <a:latin typeface="Arial" panose="020B0604020202020204" pitchFamily="34" charset="0"/>
                  <a:cs typeface="Arial" panose="020B0604020202020204" pitchFamily="34" charset="0"/>
                </a:rPr>
                <a:t>Causes</a:t>
              </a:r>
              <a:endParaRPr lang="de-DE" sz="2400" b="1" dirty="0">
                <a:latin typeface="Arial" panose="020B0604020202020204" pitchFamily="34" charset="0"/>
                <a:cs typeface="Arial" panose="020B0604020202020204" pitchFamily="34" charset="0"/>
              </a:endParaRPr>
            </a:p>
            <a:p>
              <a:endParaRPr lang="de-DE" sz="2400" b="1" dirty="0">
                <a:latin typeface="Arial" panose="020B0604020202020204" pitchFamily="34" charset="0"/>
                <a:cs typeface="Arial" panose="020B0604020202020204" pitchFamily="34" charset="0"/>
              </a:endParaRPr>
            </a:p>
            <a:p>
              <a:pPr marL="1066800"/>
              <a:r>
                <a:rPr lang="de-DE" sz="2400" b="1" dirty="0">
                  <a:latin typeface="Arial" panose="020B0604020202020204" pitchFamily="34" charset="0"/>
                  <a:cs typeface="Arial" panose="020B0604020202020204" pitchFamily="34" charset="0"/>
                </a:rPr>
                <a:t>Holzabbau</a:t>
              </a:r>
            </a:p>
            <a:p>
              <a:pPr marL="1066800"/>
              <a:r>
                <a:rPr lang="de-DE" sz="2400" dirty="0">
                  <a:latin typeface="Arial" panose="020B0604020202020204" pitchFamily="34" charset="0"/>
                  <a:cs typeface="Arial" panose="020B0604020202020204" pitchFamily="34" charset="0"/>
                </a:rPr>
                <a:t>Beinhaltet staatlicher oder privater Abbau zur  kommerziellen Zwecken oder Nutzung als Brennholz, Bauholz oder zur Kohleproduktion.</a:t>
              </a:r>
            </a:p>
            <a:p>
              <a:pPr marL="1066800"/>
              <a:endParaRPr lang="de-DE" sz="2400" dirty="0">
                <a:latin typeface="Arial" panose="020B0604020202020204" pitchFamily="34" charset="0"/>
                <a:cs typeface="Arial" panose="020B0604020202020204" pitchFamily="34" charset="0"/>
              </a:endParaRPr>
            </a:p>
            <a:p>
              <a:pPr marL="1066800"/>
              <a:r>
                <a:rPr lang="de-DE" sz="2400" b="1" dirty="0">
                  <a:latin typeface="Arial" panose="020B0604020202020204" pitchFamily="34" charset="0"/>
                  <a:cs typeface="Arial" panose="020B0604020202020204" pitchFamily="34" charset="0"/>
                </a:rPr>
                <a:t>Ausweitung der Infrastruktur</a:t>
              </a:r>
            </a:p>
            <a:p>
              <a:pPr marL="1066800"/>
              <a:r>
                <a:rPr lang="de-DE" sz="2400" dirty="0">
                  <a:latin typeface="Arial" panose="020B0604020202020204" pitchFamily="34" charset="0"/>
                  <a:cs typeface="Arial" panose="020B0604020202020204" pitchFamily="34" charset="0"/>
                </a:rPr>
                <a:t>Bau von Straßen, Schienen, Siedlungen, öffentliche Versorgungseinrichtungen wie Stromleitungen </a:t>
              </a:r>
            </a:p>
            <a:p>
              <a:pPr marL="1066800"/>
              <a:r>
                <a:rPr lang="de-DE" sz="2400" dirty="0">
                  <a:latin typeface="Arial" panose="020B0604020202020204" pitchFamily="34" charset="0"/>
                  <a:cs typeface="Arial" panose="020B0604020202020204" pitchFamily="34" charset="0"/>
                </a:rPr>
                <a:t>oder private Öl oder Bergbauinfrastruktur</a:t>
              </a:r>
            </a:p>
            <a:p>
              <a:pPr marL="1066800"/>
              <a:endParaRPr lang="de-DE" sz="2400" dirty="0">
                <a:latin typeface="Arial" panose="020B0604020202020204" pitchFamily="34" charset="0"/>
                <a:cs typeface="Arial" panose="020B0604020202020204" pitchFamily="34" charset="0"/>
              </a:endParaRPr>
            </a:p>
            <a:p>
              <a:pPr marL="1066800"/>
              <a:r>
                <a:rPr lang="de-DE" sz="2400" b="1" dirty="0">
                  <a:latin typeface="Arial" panose="020B0604020202020204" pitchFamily="34" charset="0"/>
                  <a:cs typeface="Arial" panose="020B0604020202020204" pitchFamily="34" charset="0"/>
                </a:rPr>
                <a:t>Expansion der Landwirtschaft</a:t>
              </a:r>
            </a:p>
            <a:p>
              <a:pPr marL="1066800"/>
              <a:r>
                <a:rPr lang="de-DE" sz="2400" dirty="0">
                  <a:latin typeface="Arial" panose="020B0604020202020204" pitchFamily="34" charset="0"/>
                  <a:cs typeface="Arial" panose="020B0604020202020204" pitchFamily="34" charset="0"/>
                </a:rPr>
                <a:t>Durch dauerhafte Landwirtschaft, Rinderzucht, Wanderfeldbau und Inbesitznahme durch </a:t>
              </a:r>
            </a:p>
            <a:p>
              <a:pPr marL="1066800"/>
              <a:r>
                <a:rPr lang="de-DE" sz="2400" dirty="0">
                  <a:latin typeface="Arial" panose="020B0604020202020204" pitchFamily="34" charset="0"/>
                  <a:cs typeface="Arial" panose="020B0604020202020204" pitchFamily="34" charset="0"/>
                </a:rPr>
                <a:t>Besiedlung um Umsiedlungen</a:t>
              </a:r>
            </a:p>
            <a:p>
              <a:endParaRPr lang="de-DE" sz="2400" dirty="0">
                <a:latin typeface="Arial" panose="020B0604020202020204" pitchFamily="34" charset="0"/>
                <a:cs typeface="Arial" panose="020B0604020202020204" pitchFamily="34" charset="0"/>
              </a:endParaRPr>
            </a:p>
          </p:txBody>
        </p:sp>
        <p:pic>
          <p:nvPicPr>
            <p:cNvPr id="38" name="Grafik 37" descr="Traktor">
              <a:extLst>
                <a:ext uri="{FF2B5EF4-FFF2-40B4-BE49-F238E27FC236}">
                  <a16:creationId xmlns:a16="http://schemas.microsoft.com/office/drawing/2014/main" id="{2998DAD6-93A8-4C37-851E-9ED7456223D6}"/>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66738" y="16337612"/>
              <a:ext cx="914400" cy="914400"/>
            </a:xfrm>
            <a:prstGeom prst="rect">
              <a:avLst/>
            </a:prstGeom>
          </p:spPr>
        </p:pic>
        <p:pic>
          <p:nvPicPr>
            <p:cNvPr id="42" name="Grafik 41" descr="Ein Bild, das Axt, Hemd enthält.&#10;&#10;Automatisch generierte Beschreibung">
              <a:extLst>
                <a:ext uri="{FF2B5EF4-FFF2-40B4-BE49-F238E27FC236}">
                  <a16:creationId xmlns:a16="http://schemas.microsoft.com/office/drawing/2014/main" id="{A9AC6DC0-93D9-4DA5-9493-5975E32C53C4}"/>
                </a:ext>
              </a:extLst>
            </p:cNvPr>
            <p:cNvPicPr>
              <a:picLocks noChangeAspect="1"/>
            </p:cNvPicPr>
            <p:nvPr/>
          </p:nvPicPr>
          <p:blipFill>
            <a:blip r:embed="rId11" cstate="print">
              <a:biLevel thresh="75000"/>
              <a:extLst>
                <a:ext uri="{BEBA8EAE-BF5A-486C-A8C5-ECC9F3942E4B}">
                  <a14:imgProps xmlns:a14="http://schemas.microsoft.com/office/drawing/2010/main">
                    <a14:imgLayer r:embed="rId12">
                      <a14:imgEffect>
                        <a14:backgroundRemoval t="8140" b="89701" l="8696" r="90000">
                          <a14:foregroundMark x1="8804" y1="52990" x2="8804" y2="52990"/>
                          <a14:foregroundMark x1="14783" y1="8140" x2="16630" y2="8140"/>
                          <a14:foregroundMark x1="8696" y1="40698" x2="8696" y2="40698"/>
                          <a14:foregroundMark x1="8696" y1="39369" x2="8696" y2="39369"/>
                        </a14:backgroundRemoval>
                      </a14:imgEffect>
                      <a14:imgEffect>
                        <a14:sharpenSoften amount="100000"/>
                      </a14:imgEffect>
                      <a14:imgEffect>
                        <a14:brightnessContrast contrast="4000"/>
                      </a14:imgEffect>
                    </a14:imgLayer>
                  </a14:imgProps>
                </a:ext>
                <a:ext uri="{28A0092B-C50C-407E-A947-70E740481C1C}">
                  <a14:useLocalDpi xmlns:a14="http://schemas.microsoft.com/office/drawing/2010/main" val="0"/>
                </a:ext>
              </a:extLst>
            </a:blip>
            <a:stretch>
              <a:fillRect/>
            </a:stretch>
          </p:blipFill>
          <p:spPr>
            <a:xfrm rot="18706975" flipH="1">
              <a:off x="610444" y="12941632"/>
              <a:ext cx="1072642" cy="701881"/>
            </a:xfrm>
            <a:prstGeom prst="rect">
              <a:avLst/>
            </a:prstGeom>
          </p:spPr>
        </p:pic>
        <p:pic>
          <p:nvPicPr>
            <p:cNvPr id="46" name="Grafik 45" descr="Ein Bild, das Laptop, Computer, sitzend, dunkel enthält.&#10;&#10;Automatisch generierte Beschreibung">
              <a:extLst>
                <a:ext uri="{FF2B5EF4-FFF2-40B4-BE49-F238E27FC236}">
                  <a16:creationId xmlns:a16="http://schemas.microsoft.com/office/drawing/2014/main" id="{3ADBDF9D-72FE-4A07-A00C-C7A385374F61}"/>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499858" y="14737058"/>
              <a:ext cx="1142097" cy="516329"/>
            </a:xfrm>
            <a:prstGeom prst="rect">
              <a:avLst/>
            </a:prstGeom>
          </p:spPr>
        </p:pic>
      </p:grpSp>
      <p:grpSp>
        <p:nvGrpSpPr>
          <p:cNvPr id="66" name="Gruppieren 65">
            <a:extLst>
              <a:ext uri="{FF2B5EF4-FFF2-40B4-BE49-F238E27FC236}">
                <a16:creationId xmlns:a16="http://schemas.microsoft.com/office/drawing/2014/main" id="{C91B8A41-64D4-4747-8310-F42A2F17A7D1}"/>
              </a:ext>
            </a:extLst>
          </p:cNvPr>
          <p:cNvGrpSpPr/>
          <p:nvPr/>
        </p:nvGrpSpPr>
        <p:grpSpPr>
          <a:xfrm>
            <a:off x="627718" y="23705275"/>
            <a:ext cx="8607879" cy="11418510"/>
            <a:chOff x="21186321" y="11734800"/>
            <a:chExt cx="8607879" cy="11418510"/>
          </a:xfrm>
        </p:grpSpPr>
        <p:sp>
          <p:nvSpPr>
            <p:cNvPr id="34" name="Textfeld 33">
              <a:extLst>
                <a:ext uri="{FF2B5EF4-FFF2-40B4-BE49-F238E27FC236}">
                  <a16:creationId xmlns:a16="http://schemas.microsoft.com/office/drawing/2014/main" id="{F5F98BB7-4AC2-4082-A65D-FC0DAA7EA398}"/>
                </a:ext>
              </a:extLst>
            </p:cNvPr>
            <p:cNvSpPr txBox="1"/>
            <p:nvPr/>
          </p:nvSpPr>
          <p:spPr>
            <a:xfrm>
              <a:off x="21297900" y="11734800"/>
              <a:ext cx="8496300" cy="11418510"/>
            </a:xfrm>
            <a:prstGeom prst="rect">
              <a:avLst/>
            </a:prstGeom>
            <a:noFill/>
          </p:spPr>
          <p:txBody>
            <a:bodyPr wrap="square" rtlCol="0">
              <a:spAutoFit/>
            </a:bodyPr>
            <a:lstStyle/>
            <a:p>
              <a:r>
                <a:rPr lang="de-DE" sz="2400" b="1" dirty="0">
                  <a:latin typeface="Arial" panose="020B0604020202020204" pitchFamily="34" charset="0"/>
                  <a:cs typeface="Arial" panose="020B0604020202020204" pitchFamily="34" charset="0"/>
                </a:rPr>
                <a:t>Underlying </a:t>
              </a:r>
              <a:r>
                <a:rPr lang="de-DE" sz="2400" b="1" dirty="0" err="1">
                  <a:latin typeface="Arial" panose="020B0604020202020204" pitchFamily="34" charset="0"/>
                  <a:cs typeface="Arial" panose="020B0604020202020204" pitchFamily="34" charset="0"/>
                </a:rPr>
                <a:t>Driving</a:t>
              </a:r>
              <a:r>
                <a:rPr lang="de-DE" sz="2400" b="1" dirty="0">
                  <a:latin typeface="Arial" panose="020B0604020202020204" pitchFamily="34" charset="0"/>
                  <a:cs typeface="Arial" panose="020B0604020202020204" pitchFamily="34" charset="0"/>
                </a:rPr>
                <a:t> Forces</a:t>
              </a:r>
            </a:p>
            <a:p>
              <a:endParaRPr lang="de-DE" sz="2400" dirty="0">
                <a:latin typeface="Arial" panose="020B0604020202020204" pitchFamily="34" charset="0"/>
                <a:cs typeface="Arial" panose="020B0604020202020204" pitchFamily="34" charset="0"/>
              </a:endParaRPr>
            </a:p>
            <a:p>
              <a:pPr marL="1079500"/>
              <a:r>
                <a:rPr lang="de-DE" sz="2400" b="1" dirty="0">
                  <a:latin typeface="Arial" panose="020B0604020202020204" pitchFamily="34" charset="0"/>
                  <a:cs typeface="Arial" panose="020B0604020202020204" pitchFamily="34" charset="0"/>
                </a:rPr>
                <a:t>Demographie</a:t>
              </a:r>
            </a:p>
            <a:p>
              <a:pPr marL="1079500"/>
              <a:r>
                <a:rPr lang="de-DE" sz="2400" dirty="0">
                  <a:latin typeface="Arial" panose="020B0604020202020204" pitchFamily="34" charset="0"/>
                  <a:cs typeface="Arial" panose="020B0604020202020204" pitchFamily="34" charset="0"/>
                </a:rPr>
                <a:t>Abhängig von Zuwachs der Bevölkerung, </a:t>
              </a:r>
            </a:p>
            <a:p>
              <a:pPr marL="1079500"/>
              <a:r>
                <a:rPr lang="de-DE" sz="2400" dirty="0">
                  <a:latin typeface="Arial" panose="020B0604020202020204" pitchFamily="34" charset="0"/>
                  <a:cs typeface="Arial" panose="020B0604020202020204" pitchFamily="34" charset="0"/>
                </a:rPr>
                <a:t>Besiedlung und Migration, sowie</a:t>
              </a:r>
            </a:p>
            <a:p>
              <a:pPr marL="1079500"/>
              <a:r>
                <a:rPr lang="de-DE" sz="2400" dirty="0">
                  <a:latin typeface="Arial" panose="020B0604020202020204" pitchFamily="34" charset="0"/>
                  <a:cs typeface="Arial" panose="020B0604020202020204" pitchFamily="34" charset="0"/>
                </a:rPr>
                <a:t>Bevölkerungsdichte und -verteilung </a:t>
              </a:r>
            </a:p>
            <a:p>
              <a:pPr marL="1079500"/>
              <a:endParaRPr lang="de-DE" sz="2400" dirty="0">
                <a:latin typeface="Arial" panose="020B0604020202020204" pitchFamily="34" charset="0"/>
                <a:cs typeface="Arial" panose="020B0604020202020204" pitchFamily="34" charset="0"/>
              </a:endParaRPr>
            </a:p>
            <a:p>
              <a:pPr marL="1079500"/>
              <a:r>
                <a:rPr lang="de-DE" sz="2400" b="1" dirty="0">
                  <a:latin typeface="Arial" panose="020B0604020202020204" pitchFamily="34" charset="0"/>
                  <a:cs typeface="Arial" panose="020B0604020202020204" pitchFamily="34" charset="0"/>
                </a:rPr>
                <a:t>Ökonomie</a:t>
              </a:r>
            </a:p>
            <a:p>
              <a:pPr marL="1079500"/>
              <a:r>
                <a:rPr lang="de-DE" sz="2400" dirty="0">
                  <a:latin typeface="Arial" panose="020B0604020202020204" pitchFamily="34" charset="0"/>
                  <a:cs typeface="Arial" panose="020B0604020202020204" pitchFamily="34" charset="0"/>
                </a:rPr>
                <a:t>Ökonomische Strukturen, Kommerzialisierung, Marktzuwachs, Industrialisierung, Verstädterung </a:t>
              </a:r>
            </a:p>
            <a:p>
              <a:pPr marL="1079500"/>
              <a:r>
                <a:rPr lang="de-DE" sz="2400" dirty="0">
                  <a:latin typeface="Arial" panose="020B0604020202020204" pitchFamily="34" charset="0"/>
                  <a:cs typeface="Arial" panose="020B0604020202020204" pitchFamily="34" charset="0"/>
                </a:rPr>
                <a:t>und marktabhängige Variablen</a:t>
              </a:r>
            </a:p>
            <a:p>
              <a:pPr marL="1079500"/>
              <a:endParaRPr lang="de-DE" sz="2400" dirty="0">
                <a:latin typeface="Arial" panose="020B0604020202020204" pitchFamily="34" charset="0"/>
                <a:cs typeface="Arial" panose="020B0604020202020204" pitchFamily="34" charset="0"/>
              </a:endParaRPr>
            </a:p>
            <a:p>
              <a:pPr marL="1079500"/>
              <a:r>
                <a:rPr lang="de-DE" sz="2400" b="1" dirty="0">
                  <a:latin typeface="Arial" panose="020B0604020202020204" pitchFamily="34" charset="0"/>
                  <a:cs typeface="Arial" panose="020B0604020202020204" pitchFamily="34" charset="0"/>
                </a:rPr>
                <a:t>Technologie</a:t>
              </a:r>
            </a:p>
            <a:p>
              <a:pPr marL="1079500"/>
              <a:r>
                <a:rPr lang="de-DE" sz="2400" dirty="0">
                  <a:latin typeface="Arial" panose="020B0604020202020204" pitchFamily="34" charset="0"/>
                  <a:cs typeface="Arial" panose="020B0604020202020204" pitchFamily="34" charset="0"/>
                </a:rPr>
                <a:t>Technisierung in der Land- und Forstwirtschaft, Intensivierung des Landbaus, weitere Produktionsfaktoren</a:t>
              </a:r>
            </a:p>
            <a:p>
              <a:pPr marL="1079500"/>
              <a:endParaRPr lang="de-DE" sz="2400" b="1" dirty="0">
                <a:latin typeface="Arial" panose="020B0604020202020204" pitchFamily="34" charset="0"/>
                <a:cs typeface="Arial" panose="020B0604020202020204" pitchFamily="34" charset="0"/>
              </a:endParaRPr>
            </a:p>
            <a:p>
              <a:pPr marL="1079500"/>
              <a:r>
                <a:rPr lang="de-DE" sz="2400" b="1" dirty="0">
                  <a:latin typeface="Arial" panose="020B0604020202020204" pitchFamily="34" charset="0"/>
                  <a:cs typeface="Arial" panose="020B0604020202020204" pitchFamily="34" charset="0"/>
                </a:rPr>
                <a:t>Politiken und institutionelle Faktoren</a:t>
              </a:r>
            </a:p>
            <a:p>
              <a:pPr marL="1079500"/>
              <a:r>
                <a:rPr lang="de-DE" sz="2400" dirty="0">
                  <a:latin typeface="Arial" panose="020B0604020202020204" pitchFamily="34" charset="0"/>
                  <a:cs typeface="Arial" panose="020B0604020202020204" pitchFamily="34" charset="0"/>
                </a:rPr>
                <a:t>Politische Rahmenbedingungen und</a:t>
              </a:r>
            </a:p>
            <a:p>
              <a:pPr marL="1079500"/>
              <a:r>
                <a:rPr lang="de-DE" sz="2400" dirty="0">
                  <a:latin typeface="Arial" panose="020B0604020202020204" pitchFamily="34" charset="0"/>
                  <a:cs typeface="Arial" panose="020B0604020202020204" pitchFamily="34" charset="0"/>
                </a:rPr>
                <a:t>Regelwerke, politisches Klima, Korruption,  Eigentumsrechte und -bestimmungen</a:t>
              </a:r>
            </a:p>
            <a:p>
              <a:pPr marL="1079500"/>
              <a:endParaRPr lang="de-DE" sz="2400" dirty="0">
                <a:latin typeface="Arial" panose="020B0604020202020204" pitchFamily="34" charset="0"/>
                <a:cs typeface="Arial" panose="020B0604020202020204" pitchFamily="34" charset="0"/>
              </a:endParaRPr>
            </a:p>
            <a:p>
              <a:pPr marL="1079500"/>
              <a:r>
                <a:rPr lang="de-DE" sz="2400" b="1" dirty="0">
                  <a:latin typeface="Arial" panose="020B0604020202020204" pitchFamily="34" charset="0"/>
                  <a:cs typeface="Arial" panose="020B0604020202020204" pitchFamily="34" charset="0"/>
                </a:rPr>
                <a:t>Kultur</a:t>
              </a:r>
            </a:p>
            <a:p>
              <a:pPr marL="1079500"/>
              <a:r>
                <a:rPr lang="de-DE" sz="2400" dirty="0">
                  <a:latin typeface="Arial" panose="020B0604020202020204" pitchFamily="34" charset="0"/>
                  <a:cs typeface="Arial" panose="020B0604020202020204" pitchFamily="34" charset="0"/>
                </a:rPr>
                <a:t>Kulturelle Werthaltungen und Einstellungen, </a:t>
              </a:r>
            </a:p>
            <a:p>
              <a:pPr marL="1079500"/>
              <a:r>
                <a:rPr lang="de-DE" sz="2400" dirty="0">
                  <a:latin typeface="Arial" panose="020B0604020202020204" pitchFamily="34" charset="0"/>
                  <a:cs typeface="Arial" panose="020B0604020202020204" pitchFamily="34" charset="0"/>
                </a:rPr>
                <a:t>Glaube, gesellschaftlicher Diskurs, individuelle Verhaltensweisen</a:t>
              </a:r>
            </a:p>
            <a:p>
              <a:endParaRPr lang="de-DE" sz="2400" dirty="0">
                <a:latin typeface="Arial" panose="020B0604020202020204" pitchFamily="34" charset="0"/>
                <a:cs typeface="Arial" panose="020B0604020202020204" pitchFamily="34" charset="0"/>
              </a:endParaRPr>
            </a:p>
            <a:p>
              <a:endParaRPr lang="de-DE" sz="2400" dirty="0">
                <a:latin typeface="Arial" panose="020B0604020202020204" pitchFamily="34" charset="0"/>
                <a:cs typeface="Arial" panose="020B0604020202020204" pitchFamily="34" charset="0"/>
              </a:endParaRPr>
            </a:p>
            <a:p>
              <a:endParaRPr lang="de-DE" sz="2400" dirty="0">
                <a:latin typeface="Arial" panose="020B0604020202020204" pitchFamily="34" charset="0"/>
                <a:cs typeface="Arial" panose="020B0604020202020204" pitchFamily="34" charset="0"/>
              </a:endParaRPr>
            </a:p>
            <a:p>
              <a:endParaRPr lang="de-DE" sz="2400" dirty="0">
                <a:latin typeface="Arial" panose="020B0604020202020204" pitchFamily="34" charset="0"/>
                <a:cs typeface="Arial" panose="020B0604020202020204" pitchFamily="34" charset="0"/>
              </a:endParaRPr>
            </a:p>
          </p:txBody>
        </p:sp>
        <p:pic>
          <p:nvPicPr>
            <p:cNvPr id="52" name="Grafik 51" descr="Prozessor">
              <a:extLst>
                <a:ext uri="{FF2B5EF4-FFF2-40B4-BE49-F238E27FC236}">
                  <a16:creationId xmlns:a16="http://schemas.microsoft.com/office/drawing/2014/main" id="{AC0BFE16-98BA-4653-A788-3488F94979D1}"/>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1240092" y="16488125"/>
              <a:ext cx="914400" cy="914400"/>
            </a:xfrm>
            <a:prstGeom prst="rect">
              <a:avLst/>
            </a:prstGeom>
          </p:spPr>
        </p:pic>
        <p:pic>
          <p:nvPicPr>
            <p:cNvPr id="54" name="Grafik 53" descr="Münzen">
              <a:extLst>
                <a:ext uri="{FF2B5EF4-FFF2-40B4-BE49-F238E27FC236}">
                  <a16:creationId xmlns:a16="http://schemas.microsoft.com/office/drawing/2014/main" id="{491071E6-0234-44B9-A4BE-BB234D46FB13}"/>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1186321" y="14642980"/>
              <a:ext cx="914400" cy="914400"/>
            </a:xfrm>
            <a:prstGeom prst="rect">
              <a:avLst/>
            </a:prstGeom>
          </p:spPr>
        </p:pic>
        <p:pic>
          <p:nvPicPr>
            <p:cNvPr id="56" name="Grafik 55" descr="Bank">
              <a:extLst>
                <a:ext uri="{FF2B5EF4-FFF2-40B4-BE49-F238E27FC236}">
                  <a16:creationId xmlns:a16="http://schemas.microsoft.com/office/drawing/2014/main" id="{F175CCA3-CD0E-404A-A00D-56517CE3887C}"/>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21240092" y="18301520"/>
              <a:ext cx="914400" cy="914400"/>
            </a:xfrm>
            <a:prstGeom prst="rect">
              <a:avLst/>
            </a:prstGeom>
          </p:spPr>
        </p:pic>
        <p:pic>
          <p:nvPicPr>
            <p:cNvPr id="58" name="Grafik 57" descr="Gruppe von Personen">
              <a:extLst>
                <a:ext uri="{FF2B5EF4-FFF2-40B4-BE49-F238E27FC236}">
                  <a16:creationId xmlns:a16="http://schemas.microsoft.com/office/drawing/2014/main" id="{BB214ACC-06CA-4D32-9960-6CC865479FB8}"/>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1186321" y="12830194"/>
              <a:ext cx="914400" cy="914400"/>
            </a:xfrm>
            <a:prstGeom prst="rect">
              <a:avLst/>
            </a:prstGeom>
          </p:spPr>
        </p:pic>
        <p:pic>
          <p:nvPicPr>
            <p:cNvPr id="64" name="Grafik 63" descr="Kopf mit Zahnrädern">
              <a:extLst>
                <a:ext uri="{FF2B5EF4-FFF2-40B4-BE49-F238E27FC236}">
                  <a16:creationId xmlns:a16="http://schemas.microsoft.com/office/drawing/2014/main" id="{DC4FBDC6-CA62-492A-AE58-8A4FD3004185}"/>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21240092" y="20142419"/>
              <a:ext cx="914400" cy="914400"/>
            </a:xfrm>
            <a:prstGeom prst="rect">
              <a:avLst/>
            </a:prstGeom>
          </p:spPr>
        </p:pic>
      </p:grpSp>
      <p:sp>
        <p:nvSpPr>
          <p:cNvPr id="68" name="Textfeld 67">
            <a:extLst>
              <a:ext uri="{FF2B5EF4-FFF2-40B4-BE49-F238E27FC236}">
                <a16:creationId xmlns:a16="http://schemas.microsoft.com/office/drawing/2014/main" id="{48457FD9-2181-4BCB-819C-D9A3D3FB7220}"/>
              </a:ext>
            </a:extLst>
          </p:cNvPr>
          <p:cNvSpPr txBox="1"/>
          <p:nvPr/>
        </p:nvSpPr>
        <p:spPr>
          <a:xfrm>
            <a:off x="627719" y="34304005"/>
            <a:ext cx="14509887" cy="461665"/>
          </a:xfrm>
          <a:prstGeom prst="rect">
            <a:avLst/>
          </a:prstGeom>
          <a:noFill/>
        </p:spPr>
        <p:txBody>
          <a:bodyPr wrap="square" rtlCol="0">
            <a:spAutoFit/>
          </a:bodyPr>
          <a:lstStyle/>
          <a:p>
            <a:pPr>
              <a:spcAft>
                <a:spcPts val="1200"/>
              </a:spcAft>
            </a:pPr>
            <a:r>
              <a:rPr lang="de-DE" sz="2400" b="1" dirty="0">
                <a:latin typeface="Arial" panose="020B0604020202020204" pitchFamily="34" charset="0"/>
                <a:cs typeface="Arial" panose="020B0604020202020204" pitchFamily="34" charset="0"/>
              </a:rPr>
              <a:t>Analyse: Wie wird die zunehmende Rodung in den deutschen Medien diskutiert? Eine Auswahl.</a:t>
            </a:r>
            <a:endParaRPr lang="de-DE" sz="2400" dirty="0">
              <a:latin typeface="Arial" panose="020B0604020202020204" pitchFamily="34" charset="0"/>
              <a:cs typeface="Arial" panose="020B0604020202020204" pitchFamily="34" charset="0"/>
            </a:endParaRPr>
          </a:p>
        </p:txBody>
      </p:sp>
      <p:graphicFrame>
        <p:nvGraphicFramePr>
          <p:cNvPr id="70" name="Tabelle 30">
            <a:extLst>
              <a:ext uri="{FF2B5EF4-FFF2-40B4-BE49-F238E27FC236}">
                <a16:creationId xmlns:a16="http://schemas.microsoft.com/office/drawing/2014/main" id="{00DAFA65-2E44-46D1-9373-CD96540CCEAA}"/>
              </a:ext>
            </a:extLst>
          </p:cNvPr>
          <p:cNvGraphicFramePr>
            <a:graphicFrameLocks noGrp="1"/>
          </p:cNvGraphicFramePr>
          <p:nvPr>
            <p:extLst>
              <p:ext uri="{D42A27DB-BD31-4B8C-83A1-F6EECF244321}">
                <p14:modId xmlns:p14="http://schemas.microsoft.com/office/powerpoint/2010/main" val="1267831249"/>
              </p:ext>
            </p:extLst>
          </p:nvPr>
        </p:nvGraphicFramePr>
        <p:xfrm>
          <a:off x="25582418" y="40972448"/>
          <a:ext cx="4672013" cy="1823428"/>
        </p:xfrm>
        <a:graphic>
          <a:graphicData uri="http://schemas.openxmlformats.org/drawingml/2006/table">
            <a:tbl>
              <a:tblPr firstRow="1" bandRow="1">
                <a:tableStyleId>{5C22544A-7EE6-4342-B048-85BDC9FD1C3A}</a:tableStyleId>
              </a:tblPr>
              <a:tblGrid>
                <a:gridCol w="4672013">
                  <a:extLst>
                    <a:ext uri="{9D8B030D-6E8A-4147-A177-3AD203B41FA5}">
                      <a16:colId xmlns:a16="http://schemas.microsoft.com/office/drawing/2014/main" val="3388163226"/>
                    </a:ext>
                  </a:extLst>
                </a:gridCol>
              </a:tblGrid>
              <a:tr h="1823428">
                <a:tc>
                  <a:txBody>
                    <a:bodyPr/>
                    <a:lstStyle/>
                    <a:p>
                      <a:pPr algn="l"/>
                      <a:r>
                        <a:rPr lang="en-US" sz="1400" b="0" i="0" kern="1200" dirty="0">
                          <a:solidFill>
                            <a:schemeClr val="tx1"/>
                          </a:solidFill>
                          <a:latin typeface="Arial" panose="020B0604020202020204" pitchFamily="34" charset="0"/>
                          <a:ea typeface="+mn-ea"/>
                          <a:cs typeface="Arial" panose="020B0604020202020204" pitchFamily="34" charset="0"/>
                        </a:rPr>
                        <a:t>Autor: Timo Wörner</a:t>
                      </a:r>
                    </a:p>
                    <a:p>
                      <a:pPr algn="l"/>
                      <a:r>
                        <a:rPr lang="en-US" sz="1400" b="0" i="0" kern="1200" dirty="0">
                          <a:solidFill>
                            <a:schemeClr val="tx1"/>
                          </a:solidFill>
                          <a:latin typeface="Arial" panose="020B0604020202020204" pitchFamily="34" charset="0"/>
                          <a:ea typeface="+mn-ea"/>
                          <a:cs typeface="Arial" panose="020B0604020202020204" pitchFamily="34" charset="0"/>
                        </a:rPr>
                        <a:t>timo.woerner@students.uni-freiburg.de</a:t>
                      </a:r>
                    </a:p>
                    <a:p>
                      <a:pPr algn="l"/>
                      <a:r>
                        <a:rPr lang="en-US" sz="1400" b="0" i="0" kern="1200" dirty="0">
                          <a:solidFill>
                            <a:schemeClr val="tx1"/>
                          </a:solidFill>
                          <a:latin typeface="Arial" panose="020B0604020202020204" pitchFamily="34" charset="0"/>
                          <a:ea typeface="+mn-ea"/>
                          <a:cs typeface="Arial" panose="020B0604020202020204" pitchFamily="34" charset="0"/>
                        </a:rPr>
                        <a:t>M.Sc. Geographie des </a:t>
                      </a:r>
                      <a:r>
                        <a:rPr lang="en-US" sz="1400" b="0" i="0" kern="1200" dirty="0" err="1">
                          <a:solidFill>
                            <a:schemeClr val="tx1"/>
                          </a:solidFill>
                          <a:latin typeface="Arial" panose="020B0604020202020204" pitchFamily="34" charset="0"/>
                          <a:ea typeface="+mn-ea"/>
                          <a:cs typeface="Arial" panose="020B0604020202020204" pitchFamily="34" charset="0"/>
                        </a:rPr>
                        <a:t>Globalen</a:t>
                      </a:r>
                      <a:r>
                        <a:rPr lang="en-US" sz="1400" b="0" i="0" kern="1200" dirty="0">
                          <a:solidFill>
                            <a:schemeClr val="tx1"/>
                          </a:solidFill>
                          <a:latin typeface="Arial" panose="020B0604020202020204" pitchFamily="34" charset="0"/>
                          <a:ea typeface="+mn-ea"/>
                          <a:cs typeface="Arial" panose="020B0604020202020204" pitchFamily="34" charset="0"/>
                        </a:rPr>
                        <a:t> </a:t>
                      </a:r>
                      <a:r>
                        <a:rPr lang="en-US" sz="1400" b="0" i="0" kern="1200" dirty="0" err="1">
                          <a:solidFill>
                            <a:schemeClr val="tx1"/>
                          </a:solidFill>
                          <a:latin typeface="Arial" panose="020B0604020202020204" pitchFamily="34" charset="0"/>
                          <a:ea typeface="+mn-ea"/>
                          <a:cs typeface="Arial" panose="020B0604020202020204" pitchFamily="34" charset="0"/>
                        </a:rPr>
                        <a:t>Wandels</a:t>
                      </a:r>
                      <a:endParaRPr lang="en-US" sz="1400" b="0" i="0" kern="1200" dirty="0">
                        <a:solidFill>
                          <a:schemeClr val="tx1"/>
                        </a:solidFill>
                        <a:latin typeface="Arial" panose="020B0604020202020204" pitchFamily="34" charset="0"/>
                        <a:ea typeface="+mn-ea"/>
                        <a:cs typeface="Arial" panose="020B0604020202020204" pitchFamily="34" charset="0"/>
                      </a:endParaRPr>
                    </a:p>
                    <a:p>
                      <a:pPr algn="l"/>
                      <a:r>
                        <a:rPr lang="en-US" sz="1400" b="0" i="0" kern="1200" dirty="0">
                          <a:solidFill>
                            <a:schemeClr val="tx1"/>
                          </a:solidFill>
                          <a:latin typeface="Arial" panose="020B0604020202020204" pitchFamily="34" charset="0"/>
                          <a:ea typeface="+mn-ea"/>
                          <a:cs typeface="Arial" panose="020B0604020202020204" pitchFamily="34" charset="0"/>
                        </a:rPr>
                        <a:t>Institut </a:t>
                      </a:r>
                      <a:r>
                        <a:rPr lang="en-US" sz="1400" b="0" i="0" kern="1200" dirty="0" err="1">
                          <a:solidFill>
                            <a:schemeClr val="tx1"/>
                          </a:solidFill>
                          <a:latin typeface="Arial" panose="020B0604020202020204" pitchFamily="34" charset="0"/>
                          <a:ea typeface="+mn-ea"/>
                          <a:cs typeface="Arial" panose="020B0604020202020204" pitchFamily="34" charset="0"/>
                        </a:rPr>
                        <a:t>für</a:t>
                      </a:r>
                      <a:r>
                        <a:rPr lang="en-US" sz="1400" b="0" i="0" kern="1200" dirty="0">
                          <a:solidFill>
                            <a:schemeClr val="tx1"/>
                          </a:solidFill>
                          <a:latin typeface="Arial" panose="020B0604020202020204" pitchFamily="34" charset="0"/>
                          <a:ea typeface="+mn-ea"/>
                          <a:cs typeface="Arial" panose="020B0604020202020204" pitchFamily="34" charset="0"/>
                        </a:rPr>
                        <a:t> </a:t>
                      </a:r>
                      <a:r>
                        <a:rPr lang="en-US" sz="1400" b="0" i="0" kern="1200" dirty="0" err="1">
                          <a:solidFill>
                            <a:schemeClr val="tx1"/>
                          </a:solidFill>
                          <a:latin typeface="Arial" panose="020B0604020202020204" pitchFamily="34" charset="0"/>
                          <a:ea typeface="+mn-ea"/>
                          <a:cs typeface="Arial" panose="020B0604020202020204" pitchFamily="34" charset="0"/>
                        </a:rPr>
                        <a:t>Umweltsozialwissenschaften</a:t>
                      </a:r>
                      <a:r>
                        <a:rPr lang="en-US" sz="1400" b="0" i="0" kern="1200" dirty="0">
                          <a:solidFill>
                            <a:schemeClr val="tx1"/>
                          </a:solidFill>
                          <a:latin typeface="Arial" panose="020B0604020202020204" pitchFamily="34" charset="0"/>
                          <a:ea typeface="+mn-ea"/>
                          <a:cs typeface="Arial" panose="020B0604020202020204" pitchFamily="34" charset="0"/>
                        </a:rPr>
                        <a:t> und Geographie</a:t>
                      </a:r>
                    </a:p>
                    <a:p>
                      <a:pPr algn="l"/>
                      <a:r>
                        <a:rPr lang="en-US" sz="1400" b="0" i="0" kern="1200" dirty="0">
                          <a:solidFill>
                            <a:schemeClr val="tx1"/>
                          </a:solidFill>
                          <a:latin typeface="Arial" panose="020B0604020202020204" pitchFamily="34" charset="0"/>
                          <a:ea typeface="+mn-ea"/>
                          <a:cs typeface="Arial" panose="020B0604020202020204" pitchFamily="34" charset="0"/>
                        </a:rPr>
                        <a:t>Albert-</a:t>
                      </a:r>
                      <a:r>
                        <a:rPr lang="en-US" sz="1400" b="0" i="0" kern="1200" dirty="0" err="1">
                          <a:solidFill>
                            <a:schemeClr val="tx1"/>
                          </a:solidFill>
                          <a:latin typeface="Arial" panose="020B0604020202020204" pitchFamily="34" charset="0"/>
                          <a:ea typeface="+mn-ea"/>
                          <a:cs typeface="Arial" panose="020B0604020202020204" pitchFamily="34" charset="0"/>
                        </a:rPr>
                        <a:t>Ludwigs</a:t>
                      </a:r>
                      <a:r>
                        <a:rPr lang="en-US" sz="1400" b="0" i="0" kern="1200" dirty="0">
                          <a:solidFill>
                            <a:schemeClr val="tx1"/>
                          </a:solidFill>
                          <a:latin typeface="Arial" panose="020B0604020202020204" pitchFamily="34" charset="0"/>
                          <a:ea typeface="+mn-ea"/>
                          <a:cs typeface="Arial" panose="020B0604020202020204" pitchFamily="34" charset="0"/>
                        </a:rPr>
                        <a:t>-Universität Freiburg</a:t>
                      </a:r>
                    </a:p>
                    <a:p>
                      <a:pPr algn="l"/>
                      <a:endParaRPr lang="en-US" sz="1400" b="0" i="0" kern="1200" dirty="0">
                        <a:solidFill>
                          <a:schemeClr val="tx1"/>
                        </a:solidFill>
                        <a:latin typeface="Arial" panose="020B0604020202020204" pitchFamily="34" charset="0"/>
                        <a:ea typeface="+mn-ea"/>
                        <a:cs typeface="Arial" panose="020B0604020202020204" pitchFamily="34" charset="0"/>
                      </a:endParaRPr>
                    </a:p>
                    <a:p>
                      <a:pPr algn="l"/>
                      <a:r>
                        <a:rPr lang="en-US" sz="1400" b="0" i="0" kern="1200" dirty="0" err="1">
                          <a:solidFill>
                            <a:schemeClr val="tx1"/>
                          </a:solidFill>
                          <a:latin typeface="Arial" panose="020B0604020202020204" pitchFamily="34" charset="0"/>
                          <a:ea typeface="+mn-ea"/>
                          <a:cs typeface="Arial" panose="020B0604020202020204" pitchFamily="34" charset="0"/>
                        </a:rPr>
                        <a:t>Schauplätze</a:t>
                      </a:r>
                      <a:r>
                        <a:rPr lang="en-US" sz="1400" b="0" i="0" kern="1200" dirty="0">
                          <a:solidFill>
                            <a:schemeClr val="tx1"/>
                          </a:solidFill>
                          <a:latin typeface="Arial" panose="020B0604020202020204" pitchFamily="34" charset="0"/>
                          <a:ea typeface="+mn-ea"/>
                          <a:cs typeface="Arial" panose="020B0604020202020204" pitchFamily="34" charset="0"/>
                        </a:rPr>
                        <a:t> des </a:t>
                      </a:r>
                      <a:r>
                        <a:rPr lang="en-US" sz="1400" b="0" i="0" kern="1200" dirty="0" err="1">
                          <a:solidFill>
                            <a:schemeClr val="tx1"/>
                          </a:solidFill>
                          <a:latin typeface="Arial" panose="020B0604020202020204" pitchFamily="34" charset="0"/>
                          <a:ea typeface="+mn-ea"/>
                          <a:cs typeface="Arial" panose="020B0604020202020204" pitchFamily="34" charset="0"/>
                        </a:rPr>
                        <a:t>Globalen</a:t>
                      </a:r>
                      <a:r>
                        <a:rPr lang="en-US" sz="1400" b="0" i="0" kern="1200" dirty="0">
                          <a:solidFill>
                            <a:schemeClr val="tx1"/>
                          </a:solidFill>
                          <a:latin typeface="Arial" panose="020B0604020202020204" pitchFamily="34" charset="0"/>
                          <a:ea typeface="+mn-ea"/>
                          <a:cs typeface="Arial" panose="020B0604020202020204" pitchFamily="34" charset="0"/>
                        </a:rPr>
                        <a:t> </a:t>
                      </a:r>
                      <a:r>
                        <a:rPr lang="en-US" sz="1400" b="0" i="0" kern="1200" dirty="0" err="1">
                          <a:solidFill>
                            <a:schemeClr val="tx1"/>
                          </a:solidFill>
                          <a:latin typeface="Arial" panose="020B0604020202020204" pitchFamily="34" charset="0"/>
                          <a:ea typeface="+mn-ea"/>
                          <a:cs typeface="Arial" panose="020B0604020202020204" pitchFamily="34" charset="0"/>
                        </a:rPr>
                        <a:t>Wandels</a:t>
                      </a:r>
                      <a:r>
                        <a:rPr lang="en-US" sz="1400" b="0" i="0" kern="1200" dirty="0">
                          <a:solidFill>
                            <a:schemeClr val="tx1"/>
                          </a:solidFill>
                          <a:latin typeface="Arial" panose="020B0604020202020204" pitchFamily="34" charset="0"/>
                          <a:ea typeface="+mn-ea"/>
                          <a:cs typeface="Arial" panose="020B0604020202020204" pitchFamily="34" charset="0"/>
                        </a:rPr>
                        <a:t> WS 2019/2020</a:t>
                      </a:r>
                    </a:p>
                    <a:p>
                      <a:pPr algn="l"/>
                      <a:r>
                        <a:rPr lang="en-US" sz="1400" b="0" i="0" kern="1200" dirty="0" err="1">
                          <a:solidFill>
                            <a:schemeClr val="tx1"/>
                          </a:solidFill>
                          <a:latin typeface="Arial" panose="020B0604020202020204" pitchFamily="34" charset="0"/>
                          <a:ea typeface="+mn-ea"/>
                          <a:cs typeface="Arial" panose="020B0604020202020204" pitchFamily="34" charset="0"/>
                        </a:rPr>
                        <a:t>Dozent</a:t>
                      </a:r>
                      <a:r>
                        <a:rPr lang="en-US" sz="1400" b="0" i="0" kern="1200" dirty="0">
                          <a:solidFill>
                            <a:schemeClr val="tx1"/>
                          </a:solidFill>
                          <a:latin typeface="Arial" panose="020B0604020202020204" pitchFamily="34" charset="0"/>
                          <a:ea typeface="+mn-ea"/>
                          <a:cs typeface="Arial" panose="020B0604020202020204" pitchFamily="34" charset="0"/>
                        </a:rPr>
                        <a:t>: Prof. Dr. Rüdiger Glaser</a:t>
                      </a:r>
                    </a:p>
                  </a:txBody>
                  <a:tcPr>
                    <a:lnL w="12700" cmpd="sng">
                      <a:noFill/>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322763979"/>
                  </a:ext>
                </a:extLst>
              </a:tr>
            </a:tbl>
          </a:graphicData>
        </a:graphic>
      </p:graphicFrame>
      <p:graphicFrame>
        <p:nvGraphicFramePr>
          <p:cNvPr id="74" name="Tabelle 30">
            <a:extLst>
              <a:ext uri="{FF2B5EF4-FFF2-40B4-BE49-F238E27FC236}">
                <a16:creationId xmlns:a16="http://schemas.microsoft.com/office/drawing/2014/main" id="{B54E3859-22E4-44C1-A953-AC3A07F64AA4}"/>
              </a:ext>
            </a:extLst>
          </p:cNvPr>
          <p:cNvGraphicFramePr>
            <a:graphicFrameLocks noGrp="1"/>
          </p:cNvGraphicFramePr>
          <p:nvPr>
            <p:extLst>
              <p:ext uri="{D42A27DB-BD31-4B8C-83A1-F6EECF244321}">
                <p14:modId xmlns:p14="http://schemas.microsoft.com/office/powerpoint/2010/main" val="636182441"/>
              </p:ext>
            </p:extLst>
          </p:nvPr>
        </p:nvGraphicFramePr>
        <p:xfrm>
          <a:off x="10120348" y="40972447"/>
          <a:ext cx="15462069" cy="1856715"/>
        </p:xfrm>
        <a:graphic>
          <a:graphicData uri="http://schemas.openxmlformats.org/drawingml/2006/table">
            <a:tbl>
              <a:tblPr firstRow="1" bandRow="1">
                <a:tableStyleId>{5C22544A-7EE6-4342-B048-85BDC9FD1C3A}</a:tableStyleId>
              </a:tblPr>
              <a:tblGrid>
                <a:gridCol w="15462069">
                  <a:extLst>
                    <a:ext uri="{9D8B030D-6E8A-4147-A177-3AD203B41FA5}">
                      <a16:colId xmlns:a16="http://schemas.microsoft.com/office/drawing/2014/main" val="3388163226"/>
                    </a:ext>
                  </a:extLst>
                </a:gridCol>
              </a:tblGrid>
              <a:tr h="1856715">
                <a:tc>
                  <a:txBody>
                    <a:bodyPr/>
                    <a:lstStyle/>
                    <a:p>
                      <a:pPr marL="360363" indent="-360363">
                        <a:buFont typeface="+mj-lt"/>
                        <a:buAutoNum type="arabicParenBoth" startAt="10"/>
                      </a:pPr>
                      <a:r>
                        <a:rPr lang="en-US" sz="1050" b="0" i="0" dirty="0">
                          <a:solidFill>
                            <a:schemeClr val="tx1"/>
                          </a:solidFill>
                          <a:latin typeface="Arial" panose="020B0604020202020204" pitchFamily="34" charset="0"/>
                          <a:cs typeface="Arial" panose="020B0604020202020204" pitchFamily="34" charset="0"/>
                        </a:rPr>
                        <a:t>Zeit online (</a:t>
                      </a:r>
                      <a:r>
                        <a:rPr lang="en-US" sz="1050" b="0" i="0" dirty="0" err="1">
                          <a:solidFill>
                            <a:schemeClr val="tx1"/>
                          </a:solidFill>
                          <a:latin typeface="Arial" panose="020B0604020202020204" pitchFamily="34" charset="0"/>
                          <a:cs typeface="Arial" panose="020B0604020202020204" pitchFamily="34" charset="0"/>
                        </a:rPr>
                        <a:t>Hrsg</a:t>
                      </a:r>
                      <a:r>
                        <a:rPr lang="en-US" sz="1050" b="0" i="0" dirty="0">
                          <a:solidFill>
                            <a:schemeClr val="tx1"/>
                          </a:solidFill>
                          <a:latin typeface="Arial" panose="020B0604020202020204" pitchFamily="34" charset="0"/>
                          <a:cs typeface="Arial" panose="020B0604020202020204" pitchFamily="34" charset="0"/>
                        </a:rPr>
                        <a:t>.) (2020</a:t>
                      </a:r>
                      <a:r>
                        <a:rPr lang="en-US" sz="1050" b="0" i="0" kern="1200" dirty="0">
                          <a:solidFill>
                            <a:schemeClr val="tx1"/>
                          </a:solidFill>
                          <a:latin typeface="Arial" panose="020B0604020202020204" pitchFamily="34" charset="0"/>
                          <a:ea typeface="+mn-ea"/>
                          <a:cs typeface="Arial" panose="020B0604020202020204" pitchFamily="34" charset="0"/>
                        </a:rPr>
                        <a:t>): </a:t>
                      </a:r>
                      <a:r>
                        <a:rPr lang="de-DE" sz="1050" b="0" i="0" kern="1200" dirty="0">
                          <a:solidFill>
                            <a:schemeClr val="tx1"/>
                          </a:solidFill>
                          <a:latin typeface="Arial" panose="020B0604020202020204" pitchFamily="34" charset="0"/>
                          <a:ea typeface="+mn-ea"/>
                          <a:cs typeface="Arial" panose="020B0604020202020204" pitchFamily="34" charset="0"/>
                        </a:rPr>
                        <a:t>Abholzung im Amazonasgebiet steigt um 85 Prozent. - https://www.zeit.de/ (07.02.2020)</a:t>
                      </a:r>
                    </a:p>
                    <a:p>
                      <a:pPr marL="360363" marR="0" lvl="0" indent="-360363" algn="l" defTabSz="3027487" rtl="0" eaLnBrk="1" fontAlgn="auto" latinLnBrk="0" hangingPunct="1">
                        <a:lnSpc>
                          <a:spcPct val="100000"/>
                        </a:lnSpc>
                        <a:spcBef>
                          <a:spcPts val="0"/>
                        </a:spcBef>
                        <a:spcAft>
                          <a:spcPts val="0"/>
                        </a:spcAft>
                        <a:buClrTx/>
                        <a:buSzTx/>
                        <a:buFont typeface="+mj-lt"/>
                        <a:buAutoNum type="arabicParenBoth" startAt="10"/>
                        <a:tabLst/>
                        <a:defRPr/>
                      </a:pPr>
                      <a:r>
                        <a:rPr lang="en-US" sz="1050" b="0" i="0" dirty="0">
                          <a:solidFill>
                            <a:schemeClr val="tx1"/>
                          </a:solidFill>
                          <a:latin typeface="Arial" panose="020B0604020202020204" pitchFamily="34" charset="0"/>
                          <a:cs typeface="Arial" panose="020B0604020202020204" pitchFamily="34" charset="0"/>
                        </a:rPr>
                        <a:t>Greenpeace (</a:t>
                      </a:r>
                      <a:r>
                        <a:rPr lang="en-US" sz="1050" b="0" i="0" dirty="0" err="1">
                          <a:solidFill>
                            <a:schemeClr val="tx1"/>
                          </a:solidFill>
                          <a:latin typeface="Arial" panose="020B0604020202020204" pitchFamily="34" charset="0"/>
                          <a:cs typeface="Arial" panose="020B0604020202020204" pitchFamily="34" charset="0"/>
                        </a:rPr>
                        <a:t>Hrsg</a:t>
                      </a:r>
                      <a:r>
                        <a:rPr lang="en-US" sz="1050" b="0" i="0" dirty="0">
                          <a:solidFill>
                            <a:schemeClr val="tx1"/>
                          </a:solidFill>
                          <a:latin typeface="Arial" panose="020B0604020202020204" pitchFamily="34" charset="0"/>
                          <a:cs typeface="Arial" panose="020B0604020202020204" pitchFamily="34" charset="0"/>
                        </a:rPr>
                        <a:t>.) (2019): </a:t>
                      </a:r>
                      <a:r>
                        <a:rPr lang="de-DE" sz="1050" b="0" i="0" kern="1200" dirty="0" err="1">
                          <a:solidFill>
                            <a:schemeClr val="tx1"/>
                          </a:solidFill>
                          <a:latin typeface="Arial" panose="020B0604020202020204" pitchFamily="34" charset="0"/>
                          <a:ea typeface="+mn-ea"/>
                          <a:cs typeface="Arial" panose="020B0604020202020204" pitchFamily="34" charset="0"/>
                        </a:rPr>
                        <a:t>Hooked</a:t>
                      </a:r>
                      <a:r>
                        <a:rPr lang="de-DE" sz="1050" b="0" i="0" kern="1200" dirty="0">
                          <a:solidFill>
                            <a:schemeClr val="tx1"/>
                          </a:solidFill>
                          <a:latin typeface="Arial" panose="020B0604020202020204" pitchFamily="34" charset="0"/>
                          <a:ea typeface="+mn-ea"/>
                          <a:cs typeface="Arial" panose="020B0604020202020204" pitchFamily="34" charset="0"/>
                        </a:rPr>
                        <a:t> on </a:t>
                      </a:r>
                      <a:r>
                        <a:rPr lang="de-DE" sz="1050" b="0" i="0" kern="1200" dirty="0" err="1">
                          <a:solidFill>
                            <a:schemeClr val="tx1"/>
                          </a:solidFill>
                          <a:latin typeface="Arial" panose="020B0604020202020204" pitchFamily="34" charset="0"/>
                          <a:ea typeface="+mn-ea"/>
                          <a:cs typeface="Arial" panose="020B0604020202020204" pitchFamily="34" charset="0"/>
                        </a:rPr>
                        <a:t>meat</a:t>
                      </a:r>
                      <a:r>
                        <a:rPr lang="de-DE" sz="1050" b="0" i="0" kern="1200" dirty="0">
                          <a:solidFill>
                            <a:schemeClr val="tx1"/>
                          </a:solidFill>
                          <a:latin typeface="Arial" panose="020B0604020202020204" pitchFamily="34" charset="0"/>
                          <a:ea typeface="+mn-ea"/>
                          <a:cs typeface="Arial" panose="020B0604020202020204" pitchFamily="34" charset="0"/>
                        </a:rPr>
                        <a:t>. - https://www.greenpeace.de (05.02.2020)</a:t>
                      </a:r>
                      <a:endParaRPr lang="en-US" sz="1050" b="0" i="0" dirty="0">
                        <a:solidFill>
                          <a:schemeClr val="tx1"/>
                        </a:solidFill>
                        <a:latin typeface="Arial" panose="020B0604020202020204" pitchFamily="34" charset="0"/>
                        <a:cs typeface="Arial" panose="020B0604020202020204" pitchFamily="34" charset="0"/>
                      </a:endParaRPr>
                    </a:p>
                    <a:p>
                      <a:pPr marL="360363" indent="-360363">
                        <a:buFont typeface="+mj-lt"/>
                        <a:buAutoNum type="arabicParenBoth" startAt="10"/>
                      </a:pPr>
                      <a:r>
                        <a:rPr lang="en-US" sz="1050" b="0" i="0" dirty="0">
                          <a:solidFill>
                            <a:schemeClr val="tx1"/>
                          </a:solidFill>
                          <a:latin typeface="Arial" panose="020B0604020202020204" pitchFamily="34" charset="0"/>
                          <a:cs typeface="Arial" panose="020B0604020202020204" pitchFamily="34" charset="0"/>
                        </a:rPr>
                        <a:t>Greenpeace (</a:t>
                      </a:r>
                      <a:r>
                        <a:rPr lang="en-US" sz="1050" b="0" i="0" dirty="0" err="1">
                          <a:solidFill>
                            <a:schemeClr val="tx1"/>
                          </a:solidFill>
                          <a:latin typeface="Arial" panose="020B0604020202020204" pitchFamily="34" charset="0"/>
                          <a:cs typeface="Arial" panose="020B0604020202020204" pitchFamily="34" charset="0"/>
                        </a:rPr>
                        <a:t>Hrsg</a:t>
                      </a:r>
                      <a:r>
                        <a:rPr lang="en-US" sz="1050" b="0" i="0" dirty="0">
                          <a:solidFill>
                            <a:schemeClr val="tx1"/>
                          </a:solidFill>
                          <a:latin typeface="Arial" panose="020B0604020202020204" pitchFamily="34" charset="0"/>
                          <a:cs typeface="Arial" panose="020B0604020202020204" pitchFamily="34" charset="0"/>
                        </a:rPr>
                        <a:t>.) (2006): </a:t>
                      </a:r>
                      <a:r>
                        <a:rPr lang="de-DE" sz="1050" b="0" i="0" kern="1200" dirty="0">
                          <a:solidFill>
                            <a:schemeClr val="tx1"/>
                          </a:solidFill>
                          <a:latin typeface="Arial" panose="020B0604020202020204" pitchFamily="34" charset="0"/>
                          <a:ea typeface="+mn-ea"/>
                          <a:cs typeface="Arial" panose="020B0604020202020204" pitchFamily="34" charset="0"/>
                        </a:rPr>
                        <a:t>Wir essen Amazonien auf. - https://www.greenpeace.de (05.02.2020)</a:t>
                      </a:r>
                      <a:endParaRPr lang="en-US" sz="1050" b="0" i="0" kern="1200" dirty="0">
                        <a:solidFill>
                          <a:schemeClr val="tx1"/>
                        </a:solidFill>
                        <a:latin typeface="Arial" panose="020B0604020202020204" pitchFamily="34" charset="0"/>
                        <a:ea typeface="+mn-ea"/>
                        <a:cs typeface="Arial" panose="020B0604020202020204" pitchFamily="34" charset="0"/>
                      </a:endParaRPr>
                    </a:p>
                    <a:p>
                      <a:pPr marL="360363" marR="0" lvl="0" indent="-360363" algn="l" defTabSz="3027487" rtl="0" eaLnBrk="1" fontAlgn="auto" latinLnBrk="0" hangingPunct="1">
                        <a:lnSpc>
                          <a:spcPct val="100000"/>
                        </a:lnSpc>
                        <a:spcBef>
                          <a:spcPts val="0"/>
                        </a:spcBef>
                        <a:spcAft>
                          <a:spcPts val="0"/>
                        </a:spcAft>
                        <a:buClrTx/>
                        <a:buSzTx/>
                        <a:buFont typeface="+mj-lt"/>
                        <a:buAutoNum type="arabicParenBoth" startAt="10"/>
                        <a:tabLst/>
                        <a:defRPr/>
                      </a:pPr>
                      <a:r>
                        <a:rPr lang="en-US" sz="1050" b="0" i="0" dirty="0">
                          <a:solidFill>
                            <a:schemeClr val="tx1"/>
                          </a:solidFill>
                          <a:latin typeface="Arial" panose="020B0604020202020204" pitchFamily="34" charset="0"/>
                          <a:cs typeface="Arial" panose="020B0604020202020204" pitchFamily="34" charset="0"/>
                        </a:rPr>
                        <a:t>Greenpeace (</a:t>
                      </a:r>
                      <a:r>
                        <a:rPr lang="en-US" sz="1050" b="0" i="0" dirty="0" err="1">
                          <a:solidFill>
                            <a:schemeClr val="tx1"/>
                          </a:solidFill>
                          <a:latin typeface="Arial" panose="020B0604020202020204" pitchFamily="34" charset="0"/>
                          <a:cs typeface="Arial" panose="020B0604020202020204" pitchFamily="34" charset="0"/>
                        </a:rPr>
                        <a:t>Hrsg</a:t>
                      </a:r>
                      <a:r>
                        <a:rPr lang="en-US" sz="1050" b="0" i="0" dirty="0">
                          <a:solidFill>
                            <a:schemeClr val="tx1"/>
                          </a:solidFill>
                          <a:latin typeface="Arial" panose="020B0604020202020204" pitchFamily="34" charset="0"/>
                          <a:cs typeface="Arial" panose="020B0604020202020204" pitchFamily="34" charset="0"/>
                        </a:rPr>
                        <a:t>.) (2016): </a:t>
                      </a:r>
                      <a:r>
                        <a:rPr lang="de-DE" sz="1050" b="0" i="0" kern="1200" dirty="0">
                          <a:solidFill>
                            <a:schemeClr val="tx1"/>
                          </a:solidFill>
                          <a:latin typeface="Arial" panose="020B0604020202020204" pitchFamily="34" charset="0"/>
                          <a:ea typeface="+mn-ea"/>
                          <a:cs typeface="Arial" panose="020B0604020202020204" pitchFamily="34" charset="0"/>
                        </a:rPr>
                        <a:t>Siemens: Grüne Innovation oder Amazonas-Zerstörung? - https://www.greenpeace.de (05.02.2020)</a:t>
                      </a:r>
                      <a:endParaRPr lang="en-US" sz="1050" b="0" i="0" kern="1200" dirty="0">
                        <a:solidFill>
                          <a:schemeClr val="tx1"/>
                        </a:solidFill>
                        <a:latin typeface="Arial" panose="020B0604020202020204" pitchFamily="34" charset="0"/>
                        <a:ea typeface="+mn-ea"/>
                        <a:cs typeface="Arial" panose="020B0604020202020204" pitchFamily="34" charset="0"/>
                      </a:endParaRPr>
                    </a:p>
                    <a:p>
                      <a:pPr marL="360363" marR="0" lvl="0" indent="-360363" algn="l" defTabSz="3027487" rtl="0" eaLnBrk="1" fontAlgn="auto" latinLnBrk="0" hangingPunct="1">
                        <a:lnSpc>
                          <a:spcPct val="100000"/>
                        </a:lnSpc>
                        <a:spcBef>
                          <a:spcPts val="0"/>
                        </a:spcBef>
                        <a:spcAft>
                          <a:spcPts val="0"/>
                        </a:spcAft>
                        <a:buClrTx/>
                        <a:buSzTx/>
                        <a:buFont typeface="+mj-lt"/>
                        <a:buAutoNum type="arabicParenBoth" startAt="10"/>
                        <a:tabLst/>
                        <a:defRPr/>
                      </a:pPr>
                      <a:r>
                        <a:rPr lang="en-US" sz="1050" b="0" i="0" dirty="0">
                          <a:solidFill>
                            <a:schemeClr val="tx1"/>
                          </a:solidFill>
                          <a:latin typeface="Arial" panose="020B0604020202020204" pitchFamily="34" charset="0"/>
                          <a:cs typeface="Arial" panose="020B0604020202020204" pitchFamily="34" charset="0"/>
                        </a:rPr>
                        <a:t>FAZ (</a:t>
                      </a:r>
                      <a:r>
                        <a:rPr lang="en-US" sz="1050" b="0" i="0" dirty="0" err="1">
                          <a:solidFill>
                            <a:schemeClr val="tx1"/>
                          </a:solidFill>
                          <a:latin typeface="Arial" panose="020B0604020202020204" pitchFamily="34" charset="0"/>
                          <a:cs typeface="Arial" panose="020B0604020202020204" pitchFamily="34" charset="0"/>
                        </a:rPr>
                        <a:t>Hrsg</a:t>
                      </a:r>
                      <a:r>
                        <a:rPr lang="en-US" sz="1050" b="0" i="0" dirty="0">
                          <a:solidFill>
                            <a:schemeClr val="tx1"/>
                          </a:solidFill>
                          <a:latin typeface="Arial" panose="020B0604020202020204" pitchFamily="34" charset="0"/>
                          <a:cs typeface="Arial" panose="020B0604020202020204" pitchFamily="34" charset="0"/>
                        </a:rPr>
                        <a:t>.) (</a:t>
                      </a:r>
                      <a:r>
                        <a:rPr lang="en-US" sz="1050" b="0" i="0" kern="1200" dirty="0">
                          <a:solidFill>
                            <a:schemeClr val="tx1"/>
                          </a:solidFill>
                          <a:latin typeface="Arial" panose="020B0604020202020204" pitchFamily="34" charset="0"/>
                          <a:ea typeface="+mn-ea"/>
                          <a:cs typeface="Arial" panose="020B0604020202020204" pitchFamily="34" charset="0"/>
                        </a:rPr>
                        <a:t>2018): </a:t>
                      </a:r>
                      <a:r>
                        <a:rPr lang="de-DE" sz="1050" b="0" i="0" kern="1200" dirty="0">
                          <a:solidFill>
                            <a:schemeClr val="tx1"/>
                          </a:solidFill>
                          <a:latin typeface="Arial" panose="020B0604020202020204" pitchFamily="34" charset="0"/>
                          <a:ea typeface="+mn-ea"/>
                          <a:cs typeface="Arial" panose="020B0604020202020204" pitchFamily="34" charset="0"/>
                        </a:rPr>
                        <a:t>Der „Tropen-Trump“ bedroht den Regenwald. - </a:t>
                      </a:r>
                      <a:r>
                        <a:rPr lang="en-US" sz="1050" b="0" i="0" dirty="0">
                          <a:solidFill>
                            <a:schemeClr val="tx1"/>
                          </a:solidFill>
                          <a:latin typeface="Arial" panose="020B0604020202020204" pitchFamily="34" charset="0"/>
                          <a:cs typeface="Arial" panose="020B0604020202020204" pitchFamily="34" charset="0"/>
                        </a:rPr>
                        <a:t>https://www.faz.net (09.02.2020)</a:t>
                      </a:r>
                    </a:p>
                    <a:p>
                      <a:pPr marL="360363" marR="0" lvl="0" indent="-360363" algn="l" defTabSz="3027487" rtl="0" eaLnBrk="1" fontAlgn="auto" latinLnBrk="0" hangingPunct="1">
                        <a:lnSpc>
                          <a:spcPct val="100000"/>
                        </a:lnSpc>
                        <a:spcBef>
                          <a:spcPts val="0"/>
                        </a:spcBef>
                        <a:spcAft>
                          <a:spcPts val="0"/>
                        </a:spcAft>
                        <a:buClrTx/>
                        <a:buSzTx/>
                        <a:buFont typeface="+mj-lt"/>
                        <a:buAutoNum type="arabicParenBoth" startAt="10"/>
                        <a:tabLst/>
                        <a:defRPr/>
                      </a:pPr>
                      <a:r>
                        <a:rPr lang="en-US" sz="1050" b="0" i="0" dirty="0">
                          <a:solidFill>
                            <a:schemeClr val="tx1"/>
                          </a:solidFill>
                          <a:latin typeface="Arial" panose="020B0604020202020204" pitchFamily="34" charset="0"/>
                          <a:cs typeface="Arial" panose="020B0604020202020204" pitchFamily="34" charset="0"/>
                        </a:rPr>
                        <a:t>FAZ (</a:t>
                      </a:r>
                      <a:r>
                        <a:rPr lang="en-US" sz="1050" b="0" i="0" dirty="0" err="1">
                          <a:solidFill>
                            <a:schemeClr val="tx1"/>
                          </a:solidFill>
                          <a:latin typeface="Arial" panose="020B0604020202020204" pitchFamily="34" charset="0"/>
                          <a:cs typeface="Arial" panose="020B0604020202020204" pitchFamily="34" charset="0"/>
                        </a:rPr>
                        <a:t>Hrsg</a:t>
                      </a:r>
                      <a:r>
                        <a:rPr lang="en-US" sz="1050" b="0" i="0" dirty="0">
                          <a:solidFill>
                            <a:schemeClr val="tx1"/>
                          </a:solidFill>
                          <a:latin typeface="Arial" panose="020B0604020202020204" pitchFamily="34" charset="0"/>
                          <a:cs typeface="Arial" panose="020B0604020202020204" pitchFamily="34" charset="0"/>
                        </a:rPr>
                        <a:t>.) (</a:t>
                      </a:r>
                      <a:r>
                        <a:rPr lang="en-US" sz="1050" b="0" i="0" kern="1200" dirty="0">
                          <a:solidFill>
                            <a:schemeClr val="tx1"/>
                          </a:solidFill>
                          <a:latin typeface="Arial" panose="020B0604020202020204" pitchFamily="34" charset="0"/>
                          <a:ea typeface="+mn-ea"/>
                          <a:cs typeface="Arial" panose="020B0604020202020204" pitchFamily="34" charset="0"/>
                        </a:rPr>
                        <a:t>2018):</a:t>
                      </a:r>
                      <a:r>
                        <a:rPr lang="en-US" sz="1050" b="0" i="0" dirty="0">
                          <a:solidFill>
                            <a:schemeClr val="tx1"/>
                          </a:solidFill>
                          <a:latin typeface="Arial" panose="020B0604020202020204" pitchFamily="34" charset="0"/>
                          <a:cs typeface="Arial" panose="020B0604020202020204" pitchFamily="34" charset="0"/>
                        </a:rPr>
                        <a:t> </a:t>
                      </a:r>
                      <a:r>
                        <a:rPr lang="sv-SE" sz="1050" b="0" dirty="0">
                          <a:solidFill>
                            <a:schemeClr val="tx1"/>
                          </a:solidFill>
                          <a:latin typeface="Arial" panose="020B0604020202020204" pitchFamily="34" charset="0"/>
                          <a:cs typeface="Arial" panose="020B0604020202020204" pitchFamily="34" charset="0"/>
                        </a:rPr>
                        <a:t>Europa droht Bolsonaro mit Blockade</a:t>
                      </a:r>
                      <a:r>
                        <a:rPr lang="de-DE" sz="1050" b="0" i="0" kern="1200" dirty="0">
                          <a:solidFill>
                            <a:schemeClr val="tx1"/>
                          </a:solidFill>
                          <a:latin typeface="Arial" panose="020B0604020202020204" pitchFamily="34" charset="0"/>
                          <a:ea typeface="+mn-ea"/>
                          <a:cs typeface="Arial" panose="020B0604020202020204" pitchFamily="34" charset="0"/>
                        </a:rPr>
                        <a:t>. - </a:t>
                      </a:r>
                      <a:r>
                        <a:rPr lang="en-US" sz="1050" b="0" i="0" dirty="0">
                          <a:solidFill>
                            <a:schemeClr val="tx1"/>
                          </a:solidFill>
                          <a:latin typeface="Arial" panose="020B0604020202020204" pitchFamily="34" charset="0"/>
                          <a:cs typeface="Arial" panose="020B0604020202020204" pitchFamily="34" charset="0"/>
                        </a:rPr>
                        <a:t>https://www.faz.net (09.02.2020)</a:t>
                      </a:r>
                    </a:p>
                    <a:p>
                      <a:pPr marL="360363" marR="0" lvl="0" indent="-360363" algn="l" defTabSz="3027487" rtl="0" eaLnBrk="1" fontAlgn="auto" latinLnBrk="0" hangingPunct="1">
                        <a:lnSpc>
                          <a:spcPct val="100000"/>
                        </a:lnSpc>
                        <a:spcBef>
                          <a:spcPts val="0"/>
                        </a:spcBef>
                        <a:spcAft>
                          <a:spcPts val="0"/>
                        </a:spcAft>
                        <a:buClrTx/>
                        <a:buSzTx/>
                        <a:buFont typeface="+mj-lt"/>
                        <a:buAutoNum type="arabicParenBoth" startAt="10"/>
                        <a:tabLst/>
                        <a:defRPr/>
                      </a:pPr>
                      <a:r>
                        <a:rPr lang="sv-SE" sz="1050" b="0" dirty="0">
                          <a:solidFill>
                            <a:schemeClr val="tx1"/>
                          </a:solidFill>
                          <a:latin typeface="Arial" panose="020B0604020202020204" pitchFamily="34" charset="0"/>
                          <a:cs typeface="Arial" panose="020B0604020202020204" pitchFamily="34" charset="0"/>
                        </a:rPr>
                        <a:t>Tagesschau (Hrsg.) (2019): </a:t>
                      </a:r>
                      <a:r>
                        <a:rPr lang="de-DE" sz="1050" b="0" dirty="0">
                          <a:solidFill>
                            <a:schemeClr val="tx1"/>
                          </a:solidFill>
                          <a:latin typeface="Arial" panose="020B0604020202020204" pitchFamily="34" charset="0"/>
                          <a:cs typeface="Arial" panose="020B0604020202020204" pitchFamily="34" charset="0"/>
                        </a:rPr>
                        <a:t>EU-Staaten drohen </a:t>
                      </a:r>
                      <a:r>
                        <a:rPr lang="de-DE" sz="1050" b="0" dirty="0" err="1">
                          <a:solidFill>
                            <a:schemeClr val="tx1"/>
                          </a:solidFill>
                          <a:latin typeface="Arial" panose="020B0604020202020204" pitchFamily="34" charset="0"/>
                          <a:cs typeface="Arial" panose="020B0604020202020204" pitchFamily="34" charset="0"/>
                        </a:rPr>
                        <a:t>Bolsonaro</a:t>
                      </a:r>
                      <a:r>
                        <a:rPr lang="de-DE" sz="1050" b="0" dirty="0">
                          <a:solidFill>
                            <a:schemeClr val="tx1"/>
                          </a:solidFill>
                          <a:latin typeface="Arial" panose="020B0604020202020204" pitchFamily="34" charset="0"/>
                          <a:cs typeface="Arial" panose="020B0604020202020204" pitchFamily="34" charset="0"/>
                        </a:rPr>
                        <a:t>. - https://www.tagesschau.de </a:t>
                      </a:r>
                      <a:r>
                        <a:rPr lang="en-US" sz="1050" b="0" i="0" dirty="0">
                          <a:solidFill>
                            <a:schemeClr val="tx1"/>
                          </a:solidFill>
                          <a:latin typeface="Arial" panose="020B0604020202020204" pitchFamily="34" charset="0"/>
                          <a:cs typeface="Arial" panose="020B0604020202020204" pitchFamily="34" charset="0"/>
                        </a:rPr>
                        <a:t>(09.02.2020)</a:t>
                      </a:r>
                    </a:p>
                    <a:p>
                      <a:pPr marL="360363" marR="0" lvl="0" indent="-360363" algn="l" defTabSz="3027487" rtl="0" eaLnBrk="1" fontAlgn="auto" latinLnBrk="0" hangingPunct="1">
                        <a:lnSpc>
                          <a:spcPct val="100000"/>
                        </a:lnSpc>
                        <a:spcBef>
                          <a:spcPts val="0"/>
                        </a:spcBef>
                        <a:spcAft>
                          <a:spcPts val="0"/>
                        </a:spcAft>
                        <a:buClrTx/>
                        <a:buSzTx/>
                        <a:buFont typeface="+mj-lt"/>
                        <a:buAutoNum type="arabicParenBoth" startAt="10"/>
                        <a:tabLst/>
                        <a:defRPr/>
                      </a:pPr>
                      <a:r>
                        <a:rPr lang="sv-SE" sz="1050" b="0" dirty="0">
                          <a:solidFill>
                            <a:schemeClr val="tx1"/>
                          </a:solidFill>
                          <a:latin typeface="Arial" panose="020B0604020202020204" pitchFamily="34" charset="0"/>
                          <a:cs typeface="Arial" panose="020B0604020202020204" pitchFamily="34" charset="0"/>
                        </a:rPr>
                        <a:t>Spiegel (Hrsg.) (2019): </a:t>
                      </a:r>
                      <a:r>
                        <a:rPr lang="de-DE" sz="1050" b="0" kern="1200" dirty="0">
                          <a:solidFill>
                            <a:schemeClr val="tx1"/>
                          </a:solidFill>
                          <a:latin typeface="Arial" panose="020B0604020202020204" pitchFamily="34" charset="0"/>
                          <a:ea typeface="+mn-ea"/>
                          <a:cs typeface="Arial" panose="020B0604020202020204" pitchFamily="34" charset="0"/>
                        </a:rPr>
                        <a:t>Abholzung im Amazonas verdoppelt sich innerhalb eines Jahres fast. - https://www.spiegel.de (09.02.2020)</a:t>
                      </a:r>
                      <a:endParaRPr lang="sv-SE" sz="1050" b="0" kern="1200" dirty="0">
                        <a:solidFill>
                          <a:schemeClr val="tx1"/>
                        </a:solidFill>
                        <a:latin typeface="Arial" panose="020B0604020202020204" pitchFamily="34" charset="0"/>
                        <a:ea typeface="+mn-ea"/>
                        <a:cs typeface="Arial" panose="020B0604020202020204" pitchFamily="34" charset="0"/>
                      </a:endParaRPr>
                    </a:p>
                    <a:p>
                      <a:pPr marL="360363" marR="0" lvl="0" indent="-360363" algn="l" defTabSz="3027487" rtl="0" eaLnBrk="1" fontAlgn="auto" latinLnBrk="0" hangingPunct="1">
                        <a:lnSpc>
                          <a:spcPct val="100000"/>
                        </a:lnSpc>
                        <a:spcBef>
                          <a:spcPts val="0"/>
                        </a:spcBef>
                        <a:spcAft>
                          <a:spcPts val="0"/>
                        </a:spcAft>
                        <a:buClrTx/>
                        <a:buSzTx/>
                        <a:buFont typeface="+mj-lt"/>
                        <a:buAutoNum type="arabicParenBoth" startAt="10"/>
                        <a:tabLst/>
                        <a:defRPr/>
                      </a:pPr>
                      <a:r>
                        <a:rPr lang="en-US" sz="1050" b="0" kern="1200" dirty="0">
                          <a:solidFill>
                            <a:schemeClr val="tx1"/>
                          </a:solidFill>
                          <a:latin typeface="Arial" panose="020B0604020202020204" pitchFamily="34" charset="0"/>
                          <a:ea typeface="+mn-ea"/>
                          <a:cs typeface="Arial" panose="020B0604020202020204" pitchFamily="34" charset="0"/>
                        </a:rPr>
                        <a:t>Zeit Online (</a:t>
                      </a:r>
                      <a:r>
                        <a:rPr lang="en-US" sz="1050" b="0" kern="1200" dirty="0" err="1">
                          <a:solidFill>
                            <a:schemeClr val="tx1"/>
                          </a:solidFill>
                          <a:latin typeface="Arial" panose="020B0604020202020204" pitchFamily="34" charset="0"/>
                          <a:ea typeface="+mn-ea"/>
                          <a:cs typeface="Arial" panose="020B0604020202020204" pitchFamily="34" charset="0"/>
                        </a:rPr>
                        <a:t>Hrsg</a:t>
                      </a:r>
                      <a:r>
                        <a:rPr lang="en-US" sz="1050" b="0" kern="1200" dirty="0">
                          <a:solidFill>
                            <a:schemeClr val="tx1"/>
                          </a:solidFill>
                          <a:latin typeface="Arial" panose="020B0604020202020204" pitchFamily="34" charset="0"/>
                          <a:ea typeface="+mn-ea"/>
                          <a:cs typeface="Arial" panose="020B0604020202020204" pitchFamily="34" charset="0"/>
                        </a:rPr>
                        <a:t>.) (2019): </a:t>
                      </a:r>
                      <a:r>
                        <a:rPr lang="de-DE" sz="1050" b="0" kern="1200" dirty="0">
                          <a:solidFill>
                            <a:schemeClr val="tx1"/>
                          </a:solidFill>
                          <a:latin typeface="Arial" panose="020B0604020202020204" pitchFamily="34" charset="0"/>
                          <a:ea typeface="+mn-ea"/>
                          <a:cs typeface="Arial" panose="020B0604020202020204" pitchFamily="34" charset="0"/>
                        </a:rPr>
                        <a:t>Macron fordert internationale Zusammenarbeit gegen Amazonasbrände. - https://www.zeit.de (09.02.2020)</a:t>
                      </a:r>
                    </a:p>
                    <a:p>
                      <a:pPr marL="360363" marR="0" lvl="0" indent="-360363" algn="l" defTabSz="3027487" rtl="0" eaLnBrk="1" fontAlgn="auto" latinLnBrk="0" hangingPunct="1">
                        <a:lnSpc>
                          <a:spcPct val="100000"/>
                        </a:lnSpc>
                        <a:spcBef>
                          <a:spcPts val="0"/>
                        </a:spcBef>
                        <a:spcAft>
                          <a:spcPts val="0"/>
                        </a:spcAft>
                        <a:buClrTx/>
                        <a:buSzTx/>
                        <a:buFont typeface="+mj-lt"/>
                        <a:buAutoNum type="arabicParenBoth" startAt="10"/>
                        <a:tabLst/>
                        <a:defRPr/>
                      </a:pPr>
                      <a:r>
                        <a:rPr lang="de-DE" sz="1050" b="0" kern="1200" dirty="0">
                          <a:solidFill>
                            <a:schemeClr val="tx1"/>
                          </a:solidFill>
                          <a:latin typeface="Arial" panose="020B0604020202020204" pitchFamily="34" charset="0"/>
                          <a:ea typeface="+mn-ea"/>
                          <a:cs typeface="Arial" panose="020B0604020202020204" pitchFamily="34" charset="0"/>
                        </a:rPr>
                        <a:t>Klimareporter (Hrsg.) (2019): "Wir haben die Kontrolle verloren„. https://www.klimareporter.de/ (08.02.2020)</a:t>
                      </a:r>
                      <a:endParaRPr lang="en-US" sz="1050" b="0" kern="1200" dirty="0">
                        <a:solidFill>
                          <a:schemeClr val="tx1"/>
                        </a:solidFill>
                        <a:latin typeface="Arial" panose="020B0604020202020204" pitchFamily="34" charset="0"/>
                        <a:ea typeface="+mn-ea"/>
                        <a:cs typeface="Arial" panose="020B0604020202020204" pitchFamily="34" charset="0"/>
                      </a:endParaRPr>
                    </a:p>
                    <a:p>
                      <a:pPr marL="360363" indent="-360363">
                        <a:buFont typeface="+mj-lt"/>
                        <a:buAutoNum type="arabicParenBoth" startAt="10"/>
                      </a:pPr>
                      <a:r>
                        <a:rPr lang="de-DE" sz="1050" b="0" kern="1200" dirty="0">
                          <a:solidFill>
                            <a:schemeClr val="tx1"/>
                          </a:solidFill>
                          <a:latin typeface="Arial" panose="020B0604020202020204" pitchFamily="34" charset="0"/>
                          <a:ea typeface="+mn-ea"/>
                          <a:cs typeface="Arial" panose="020B0604020202020204" pitchFamily="34" charset="0"/>
                        </a:rPr>
                        <a:t>Hintergrund und Baumgrafik: pixabay.com (05.02.2020); Bilder „Problematiken“: https://www.dw.com; https://www.benny-rebel.de; http://press24.net</a:t>
                      </a:r>
                      <a:endParaRPr lang="en-US" sz="1050" b="0" kern="1200" dirty="0">
                        <a:solidFill>
                          <a:schemeClr val="tx1"/>
                        </a:solidFill>
                        <a:latin typeface="Arial" panose="020B0604020202020204" pitchFamily="34" charset="0"/>
                        <a:ea typeface="+mn-ea"/>
                        <a:cs typeface="Arial" panose="020B0604020202020204" pitchFamily="34" charset="0"/>
                      </a:endParaRPr>
                    </a:p>
                  </a:txBody>
                  <a:tcPr>
                    <a:lnL w="12700" cmpd="sng">
                      <a:noFill/>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322763979"/>
                  </a:ext>
                </a:extLst>
              </a:tr>
            </a:tbl>
          </a:graphicData>
        </a:graphic>
      </p:graphicFrame>
      <p:grpSp>
        <p:nvGrpSpPr>
          <p:cNvPr id="88" name="Gruppieren 87">
            <a:extLst>
              <a:ext uri="{FF2B5EF4-FFF2-40B4-BE49-F238E27FC236}">
                <a16:creationId xmlns:a16="http://schemas.microsoft.com/office/drawing/2014/main" id="{9C5ECBCF-EEA6-4837-83F9-29C909936F14}"/>
              </a:ext>
            </a:extLst>
          </p:cNvPr>
          <p:cNvGrpSpPr/>
          <p:nvPr/>
        </p:nvGrpSpPr>
        <p:grpSpPr>
          <a:xfrm>
            <a:off x="17581572" y="4071927"/>
            <a:ext cx="14900704" cy="8908490"/>
            <a:chOff x="11285571" y="3927777"/>
            <a:chExt cx="14900704" cy="8908490"/>
          </a:xfrm>
        </p:grpSpPr>
        <p:sp>
          <p:nvSpPr>
            <p:cNvPr id="85" name="Textfeld 84">
              <a:extLst>
                <a:ext uri="{FF2B5EF4-FFF2-40B4-BE49-F238E27FC236}">
                  <a16:creationId xmlns:a16="http://schemas.microsoft.com/office/drawing/2014/main" id="{6E2F8C72-5F00-450B-8130-BFD6141CD722}"/>
                </a:ext>
              </a:extLst>
            </p:cNvPr>
            <p:cNvSpPr txBox="1"/>
            <p:nvPr/>
          </p:nvSpPr>
          <p:spPr>
            <a:xfrm>
              <a:off x="11522218" y="6859544"/>
              <a:ext cx="10454922" cy="400110"/>
            </a:xfrm>
            <a:prstGeom prst="rect">
              <a:avLst/>
            </a:prstGeom>
            <a:noFill/>
            <a:ln>
              <a:noFill/>
            </a:ln>
          </p:spPr>
          <p:txBody>
            <a:bodyPr wrap="square" rtlCol="0">
              <a:spAutoFit/>
            </a:bodyPr>
            <a:lstStyle/>
            <a:p>
              <a:pPr algn="r"/>
              <a:r>
                <a:rPr lang="de-DE" sz="2000" b="1" dirty="0">
                  <a:latin typeface="Arial" panose="020B0604020202020204" pitchFamily="34" charset="0"/>
                  <a:cs typeface="Arial" panose="020B0604020202020204" pitchFamily="34" charset="0"/>
                </a:rPr>
                <a:t>Vertreibung &amp; Unterdrückung indigener Bevölkerungsgruppen</a:t>
              </a:r>
            </a:p>
          </p:txBody>
        </p:sp>
        <p:grpSp>
          <p:nvGrpSpPr>
            <p:cNvPr id="82" name="Gruppieren 81">
              <a:extLst>
                <a:ext uri="{FF2B5EF4-FFF2-40B4-BE49-F238E27FC236}">
                  <a16:creationId xmlns:a16="http://schemas.microsoft.com/office/drawing/2014/main" id="{4739F117-0F05-45E8-8749-EE16D3883605}"/>
                </a:ext>
              </a:extLst>
            </p:cNvPr>
            <p:cNvGrpSpPr/>
            <p:nvPr/>
          </p:nvGrpSpPr>
          <p:grpSpPr>
            <a:xfrm>
              <a:off x="14204382" y="3927777"/>
              <a:ext cx="9081611" cy="8908490"/>
              <a:chOff x="14204382" y="3927777"/>
              <a:chExt cx="9081611" cy="8908490"/>
            </a:xfrm>
          </p:grpSpPr>
          <p:cxnSp>
            <p:nvCxnSpPr>
              <p:cNvPr id="78" name="Gerader Verbinder 77">
                <a:extLst>
                  <a:ext uri="{FF2B5EF4-FFF2-40B4-BE49-F238E27FC236}">
                    <a16:creationId xmlns:a16="http://schemas.microsoft.com/office/drawing/2014/main" id="{0AEDE88A-8BE3-40EF-94CC-0C883A18A205}"/>
                  </a:ext>
                </a:extLst>
              </p:cNvPr>
              <p:cNvCxnSpPr>
                <a:cxnSpLocks/>
              </p:cNvCxnSpPr>
              <p:nvPr/>
            </p:nvCxnSpPr>
            <p:spPr>
              <a:xfrm>
                <a:off x="15364399" y="5087314"/>
                <a:ext cx="7812000" cy="15704"/>
              </a:xfrm>
              <a:prstGeom prst="line">
                <a:avLst/>
              </a:prstGeom>
            </p:spPr>
            <p:style>
              <a:lnRef idx="1">
                <a:schemeClr val="dk1"/>
              </a:lnRef>
              <a:fillRef idx="0">
                <a:schemeClr val="dk1"/>
              </a:fillRef>
              <a:effectRef idx="0">
                <a:schemeClr val="dk1"/>
              </a:effectRef>
              <a:fontRef idx="minor">
                <a:schemeClr val="tx1"/>
              </a:fontRef>
            </p:style>
          </p:cxnSp>
          <p:cxnSp>
            <p:nvCxnSpPr>
              <p:cNvPr id="81" name="Gerader Verbinder 80">
                <a:extLst>
                  <a:ext uri="{FF2B5EF4-FFF2-40B4-BE49-F238E27FC236}">
                    <a16:creationId xmlns:a16="http://schemas.microsoft.com/office/drawing/2014/main" id="{D7735E3F-A43C-4C86-A640-5D738A36B04D}"/>
                  </a:ext>
                </a:extLst>
              </p:cNvPr>
              <p:cNvCxnSpPr>
                <a:cxnSpLocks/>
              </p:cNvCxnSpPr>
              <p:nvPr/>
            </p:nvCxnSpPr>
            <p:spPr>
              <a:xfrm>
                <a:off x="14287275" y="7264057"/>
                <a:ext cx="7812000" cy="15704"/>
              </a:xfrm>
              <a:prstGeom prst="line">
                <a:avLst/>
              </a:prstGeom>
            </p:spPr>
            <p:style>
              <a:lnRef idx="1">
                <a:schemeClr val="dk1"/>
              </a:lnRef>
              <a:fillRef idx="0">
                <a:schemeClr val="dk1"/>
              </a:fillRef>
              <a:effectRef idx="0">
                <a:schemeClr val="dk1"/>
              </a:effectRef>
              <a:fontRef idx="minor">
                <a:schemeClr val="tx1"/>
              </a:fontRef>
            </p:style>
          </p:cxnSp>
          <p:cxnSp>
            <p:nvCxnSpPr>
              <p:cNvPr id="80" name="Gerader Verbinder 79">
                <a:extLst>
                  <a:ext uri="{FF2B5EF4-FFF2-40B4-BE49-F238E27FC236}">
                    <a16:creationId xmlns:a16="http://schemas.microsoft.com/office/drawing/2014/main" id="{4466116C-C598-4F4C-AB0E-6A5B5E86DE96}"/>
                  </a:ext>
                </a:extLst>
              </p:cNvPr>
              <p:cNvCxnSpPr/>
              <p:nvPr/>
            </p:nvCxnSpPr>
            <p:spPr>
              <a:xfrm>
                <a:off x="15372543" y="9552153"/>
                <a:ext cx="7812000" cy="15704"/>
              </a:xfrm>
              <a:prstGeom prst="line">
                <a:avLst/>
              </a:prstGeom>
            </p:spPr>
            <p:style>
              <a:lnRef idx="1">
                <a:schemeClr val="dk1"/>
              </a:lnRef>
              <a:fillRef idx="0">
                <a:schemeClr val="dk1"/>
              </a:fillRef>
              <a:effectRef idx="0">
                <a:schemeClr val="dk1"/>
              </a:effectRef>
              <a:fontRef idx="minor">
                <a:schemeClr val="tx1"/>
              </a:fontRef>
            </p:style>
          </p:cxnSp>
          <p:cxnSp>
            <p:nvCxnSpPr>
              <p:cNvPr id="79" name="Gerader Verbinder 78">
                <a:extLst>
                  <a:ext uri="{FF2B5EF4-FFF2-40B4-BE49-F238E27FC236}">
                    <a16:creationId xmlns:a16="http://schemas.microsoft.com/office/drawing/2014/main" id="{D87B5BD0-5E01-4338-9030-D6E62A416162}"/>
                  </a:ext>
                </a:extLst>
              </p:cNvPr>
              <p:cNvCxnSpPr>
                <a:cxnSpLocks/>
              </p:cNvCxnSpPr>
              <p:nvPr/>
            </p:nvCxnSpPr>
            <p:spPr>
              <a:xfrm>
                <a:off x="14276519" y="11697015"/>
                <a:ext cx="7812000" cy="15704"/>
              </a:xfrm>
              <a:prstGeom prst="line">
                <a:avLst/>
              </a:prstGeom>
            </p:spPr>
            <p:style>
              <a:lnRef idx="1">
                <a:schemeClr val="dk1"/>
              </a:lnRef>
              <a:fillRef idx="0">
                <a:schemeClr val="dk1"/>
              </a:fillRef>
              <a:effectRef idx="0">
                <a:schemeClr val="dk1"/>
              </a:effectRef>
              <a:fontRef idx="minor">
                <a:schemeClr val="tx1"/>
              </a:fontRef>
            </p:style>
          </p:cxnSp>
          <p:grpSp>
            <p:nvGrpSpPr>
              <p:cNvPr id="67" name="Gruppieren 66">
                <a:extLst>
                  <a:ext uri="{FF2B5EF4-FFF2-40B4-BE49-F238E27FC236}">
                    <a16:creationId xmlns:a16="http://schemas.microsoft.com/office/drawing/2014/main" id="{8570A83F-AEE8-4482-9786-9B7F35CD0289}"/>
                  </a:ext>
                </a:extLst>
              </p:cNvPr>
              <p:cNvGrpSpPr/>
              <p:nvPr/>
            </p:nvGrpSpPr>
            <p:grpSpPr>
              <a:xfrm>
                <a:off x="14204382" y="3927777"/>
                <a:ext cx="9081611" cy="8908490"/>
                <a:chOff x="1732194" y="4013200"/>
                <a:chExt cx="9081611" cy="8908490"/>
              </a:xfrm>
            </p:grpSpPr>
            <p:grpSp>
              <p:nvGrpSpPr>
                <p:cNvPr id="4" name="Gruppieren 3">
                  <a:extLst>
                    <a:ext uri="{FF2B5EF4-FFF2-40B4-BE49-F238E27FC236}">
                      <a16:creationId xmlns:a16="http://schemas.microsoft.com/office/drawing/2014/main" id="{96C89C4C-529E-42DE-9E3F-93C393E44472}"/>
                    </a:ext>
                  </a:extLst>
                </p:cNvPr>
                <p:cNvGrpSpPr/>
                <p:nvPr/>
              </p:nvGrpSpPr>
              <p:grpSpPr>
                <a:xfrm>
                  <a:off x="1765808" y="7071171"/>
                  <a:ext cx="9047996" cy="1424114"/>
                  <a:chOff x="5944960" y="15640757"/>
                  <a:chExt cx="12792238" cy="2013443"/>
                </a:xfrm>
              </p:grpSpPr>
              <p:sp>
                <p:nvSpPr>
                  <p:cNvPr id="5" name="Rechteck 4">
                    <a:extLst>
                      <a:ext uri="{FF2B5EF4-FFF2-40B4-BE49-F238E27FC236}">
                        <a16:creationId xmlns:a16="http://schemas.microsoft.com/office/drawing/2014/main" id="{2D76CDBB-20D0-45BE-B1C1-96FCA04E9100}"/>
                      </a:ext>
                    </a:extLst>
                  </p:cNvPr>
                  <p:cNvSpPr/>
                  <p:nvPr/>
                </p:nvSpPr>
                <p:spPr>
                  <a:xfrm>
                    <a:off x="5944960" y="16427284"/>
                    <a:ext cx="11049449" cy="1226916"/>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Ins="180000" rtlCol="0" anchor="ctr"/>
                  <a:lstStyle/>
                  <a:p>
                    <a:pPr algn="just" defTabSz="452438"/>
                    <a:r>
                      <a:rPr lang="de-DE" sz="2000" dirty="0">
                        <a:solidFill>
                          <a:schemeClr val="tx1"/>
                        </a:solidFill>
                        <a:latin typeface="Arial" panose="020B0604020202020204" pitchFamily="34" charset="0"/>
                        <a:cs typeface="Arial" panose="020B0604020202020204" pitchFamily="34" charset="0"/>
                      </a:rPr>
                      <a:t>Im Amazonasgebiet leben über 400 indigene Gruppierungen. Viele von ihnen werden durch die zunehmenden Rodungen ihres Landes beraubt </a:t>
                    </a:r>
                    <a:r>
                      <a:rPr lang="de-DE" sz="2000" baseline="30000" dirty="0">
                        <a:solidFill>
                          <a:schemeClr val="tx1"/>
                        </a:solidFill>
                        <a:latin typeface="Arial" panose="020B0604020202020204" pitchFamily="34" charset="0"/>
                        <a:cs typeface="Arial" panose="020B0604020202020204" pitchFamily="34" charset="0"/>
                      </a:rPr>
                      <a:t>(4)</a:t>
                    </a:r>
                    <a:r>
                      <a:rPr lang="de-DE" sz="2000" dirty="0">
                        <a:solidFill>
                          <a:schemeClr val="tx1"/>
                        </a:solidFill>
                        <a:latin typeface="Arial" panose="020B0604020202020204" pitchFamily="34" charset="0"/>
                        <a:cs typeface="Arial" panose="020B0604020202020204" pitchFamily="34" charset="0"/>
                      </a:rPr>
                      <a:t>. Aktivist und „Wächter des Waldes“ Paulo </a:t>
                    </a:r>
                    <a:r>
                      <a:rPr lang="de-DE" sz="2000" dirty="0" err="1">
                        <a:solidFill>
                          <a:schemeClr val="tx1"/>
                        </a:solidFill>
                        <a:latin typeface="Arial" panose="020B0604020202020204" pitchFamily="34" charset="0"/>
                        <a:cs typeface="Arial" panose="020B0604020202020204" pitchFamily="34" charset="0"/>
                      </a:rPr>
                      <a:t>Paulino</a:t>
                    </a:r>
                    <a:r>
                      <a:rPr lang="de-DE" sz="2000" dirty="0">
                        <a:solidFill>
                          <a:schemeClr val="tx1"/>
                        </a:solidFill>
                        <a:latin typeface="Arial" panose="020B0604020202020204" pitchFamily="34" charset="0"/>
                        <a:cs typeface="Arial" panose="020B0604020202020204" pitchFamily="34" charset="0"/>
                      </a:rPr>
                      <a:t> (Bild) wurde 2019 von </a:t>
                    </a:r>
                    <a:r>
                      <a:rPr lang="de-DE" sz="2000" dirty="0" err="1">
                        <a:solidFill>
                          <a:schemeClr val="tx1"/>
                        </a:solidFill>
                        <a:latin typeface="Arial" panose="020B0604020202020204" pitchFamily="34" charset="0"/>
                        <a:cs typeface="Arial" panose="020B0604020202020204" pitchFamily="34" charset="0"/>
                      </a:rPr>
                      <a:t>Baumfällern</a:t>
                    </a:r>
                    <a:r>
                      <a:rPr lang="de-DE" sz="2000" dirty="0">
                        <a:solidFill>
                          <a:schemeClr val="tx1"/>
                        </a:solidFill>
                        <a:latin typeface="Arial" panose="020B0604020202020204" pitchFamily="34" charset="0"/>
                        <a:cs typeface="Arial" panose="020B0604020202020204" pitchFamily="34" charset="0"/>
                      </a:rPr>
                      <a:t> ermordet </a:t>
                    </a:r>
                    <a:r>
                      <a:rPr lang="de-DE" sz="2000" baseline="30000" dirty="0">
                        <a:solidFill>
                          <a:schemeClr val="tx1"/>
                        </a:solidFill>
                        <a:latin typeface="Arial" panose="020B0604020202020204" pitchFamily="34" charset="0"/>
                        <a:cs typeface="Arial" panose="020B0604020202020204" pitchFamily="34" charset="0"/>
                      </a:rPr>
                      <a:t>(5)</a:t>
                    </a:r>
                    <a:r>
                      <a:rPr lang="de-DE" sz="2000" dirty="0">
                        <a:solidFill>
                          <a:schemeClr val="tx1"/>
                        </a:solidFill>
                        <a:latin typeface="Arial" panose="020B0604020202020204" pitchFamily="34" charset="0"/>
                        <a:cs typeface="Arial" panose="020B0604020202020204" pitchFamily="34" charset="0"/>
                      </a:rPr>
                      <a:t>.</a:t>
                    </a:r>
                  </a:p>
                </p:txBody>
              </p:sp>
              <p:pic>
                <p:nvPicPr>
                  <p:cNvPr id="6" name="Grafik 5">
                    <a:extLst>
                      <a:ext uri="{FF2B5EF4-FFF2-40B4-BE49-F238E27FC236}">
                        <a16:creationId xmlns:a16="http://schemas.microsoft.com/office/drawing/2014/main" id="{206B2659-0DEC-4836-90A1-DDDEE53B88B4}"/>
                      </a:ext>
                    </a:extLst>
                  </p:cNvPr>
                  <p:cNvPicPr>
                    <a:picLocks noChangeAspect="1"/>
                  </p:cNvPicPr>
                  <p:nvPr/>
                </p:nvPicPr>
                <p:blipFill rotWithShape="1">
                  <a:blip r:embed="rId24" cstate="print">
                    <a:extLst>
                      <a:ext uri="{28A0092B-C50C-407E-A947-70E740481C1C}">
                        <a14:useLocalDpi xmlns:a14="http://schemas.microsoft.com/office/drawing/2010/main" val="0"/>
                      </a:ext>
                    </a:extLst>
                  </a:blip>
                  <a:srcRect l="34536" r="9252"/>
                  <a:stretch/>
                </p:blipFill>
                <p:spPr>
                  <a:xfrm>
                    <a:off x="16903103" y="15640757"/>
                    <a:ext cx="1834095" cy="1836451"/>
                  </a:xfrm>
                  <a:prstGeom prst="ellipse">
                    <a:avLst/>
                  </a:prstGeom>
                  <a:ln w="12700" cap="rnd">
                    <a:solidFill>
                      <a:schemeClr val="tx1"/>
                    </a:solidFill>
                  </a:ln>
                  <a:effectLst/>
                  <a:scene3d>
                    <a:camera prst="orthographicFront"/>
                    <a:lightRig rig="contrasting" dir="t">
                      <a:rot lat="0" lon="0" rev="3000000"/>
                    </a:lightRig>
                  </a:scene3d>
                  <a:sp3d contourW="7620">
                    <a:bevelT w="95250" h="31750"/>
                    <a:contourClr>
                      <a:srgbClr val="333333"/>
                    </a:contourClr>
                  </a:sp3d>
                </p:spPr>
              </p:pic>
            </p:grpSp>
            <p:grpSp>
              <p:nvGrpSpPr>
                <p:cNvPr id="7" name="Gruppieren 6">
                  <a:extLst>
                    <a:ext uri="{FF2B5EF4-FFF2-40B4-BE49-F238E27FC236}">
                      <a16:creationId xmlns:a16="http://schemas.microsoft.com/office/drawing/2014/main" id="{3AF91723-940A-405C-8BAD-946C3185A391}"/>
                    </a:ext>
                  </a:extLst>
                </p:cNvPr>
                <p:cNvGrpSpPr/>
                <p:nvPr/>
              </p:nvGrpSpPr>
              <p:grpSpPr>
                <a:xfrm>
                  <a:off x="1765809" y="4893657"/>
                  <a:ext cx="9047995" cy="1460106"/>
                  <a:chOff x="10754478" y="12902073"/>
                  <a:chExt cx="12792253" cy="2064330"/>
                </a:xfrm>
              </p:grpSpPr>
              <p:sp>
                <p:nvSpPr>
                  <p:cNvPr id="8" name="Rechteck 7">
                    <a:extLst>
                      <a:ext uri="{FF2B5EF4-FFF2-40B4-BE49-F238E27FC236}">
                        <a16:creationId xmlns:a16="http://schemas.microsoft.com/office/drawing/2014/main" id="{8743CCCE-0526-4A11-A977-D2D41402419E}"/>
                      </a:ext>
                    </a:extLst>
                  </p:cNvPr>
                  <p:cNvSpPr/>
                  <p:nvPr/>
                </p:nvSpPr>
                <p:spPr>
                  <a:xfrm>
                    <a:off x="12499319" y="13739488"/>
                    <a:ext cx="11047412" cy="1226915"/>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80000" algn="just"/>
                    <a:r>
                      <a:rPr lang="de-DE" sz="2000" dirty="0">
                        <a:solidFill>
                          <a:schemeClr val="tx1"/>
                        </a:solidFill>
                        <a:latin typeface="Arial" panose="020B0604020202020204" pitchFamily="34" charset="0"/>
                        <a:cs typeface="Arial" panose="020B0604020202020204" pitchFamily="34" charset="0"/>
                      </a:rPr>
                      <a:t>Der </a:t>
                    </a:r>
                    <a:r>
                      <a:rPr lang="de-DE" sz="2000" dirty="0" err="1">
                        <a:solidFill>
                          <a:schemeClr val="tx1"/>
                        </a:solidFill>
                        <a:latin typeface="Arial" panose="020B0604020202020204" pitchFamily="34" charset="0"/>
                        <a:cs typeface="Arial" panose="020B0604020202020204" pitchFamily="34" charset="0"/>
                      </a:rPr>
                      <a:t>amazonische</a:t>
                    </a:r>
                    <a:r>
                      <a:rPr lang="de-DE" sz="2000" dirty="0">
                        <a:solidFill>
                          <a:schemeClr val="tx1"/>
                        </a:solidFill>
                        <a:latin typeface="Arial" panose="020B0604020202020204" pitchFamily="34" charset="0"/>
                        <a:cs typeface="Arial" panose="020B0604020202020204" pitchFamily="34" charset="0"/>
                      </a:rPr>
                      <a:t> Tropenwald existiert seit bereits mindestens 55 Millionen Jahren </a:t>
                    </a:r>
                    <a:r>
                      <a:rPr lang="de-DE" sz="2000" baseline="30000" dirty="0">
                        <a:solidFill>
                          <a:schemeClr val="tx1"/>
                        </a:solidFill>
                        <a:latin typeface="Arial" panose="020B0604020202020204" pitchFamily="34" charset="0"/>
                        <a:cs typeface="Arial" panose="020B0604020202020204" pitchFamily="34" charset="0"/>
                      </a:rPr>
                      <a:t>(3)</a:t>
                    </a:r>
                    <a:r>
                      <a:rPr lang="de-DE" sz="2000" dirty="0">
                        <a:solidFill>
                          <a:schemeClr val="tx1"/>
                        </a:solidFill>
                        <a:latin typeface="Arial" panose="020B0604020202020204" pitchFamily="34" charset="0"/>
                        <a:cs typeface="Arial" panose="020B0604020202020204" pitchFamily="34" charset="0"/>
                      </a:rPr>
                      <a:t>. Mit der Rodung werden Ökosysteme zerstört, die von vielen Menschen als </a:t>
                    </a:r>
                    <a:r>
                      <a:rPr lang="de-DE" sz="2000" i="1" dirty="0">
                        <a:solidFill>
                          <a:schemeClr val="tx1"/>
                        </a:solidFill>
                        <a:latin typeface="Arial" panose="020B0604020202020204" pitchFamily="34" charset="0"/>
                        <a:cs typeface="Arial" panose="020B0604020202020204" pitchFamily="34" charset="0"/>
                      </a:rPr>
                      <a:t>schön</a:t>
                    </a:r>
                    <a:r>
                      <a:rPr lang="de-DE" sz="2000" dirty="0">
                        <a:solidFill>
                          <a:schemeClr val="tx1"/>
                        </a:solidFill>
                        <a:latin typeface="Arial" panose="020B0604020202020204" pitchFamily="34" charset="0"/>
                        <a:cs typeface="Arial" panose="020B0604020202020204" pitchFamily="34" charset="0"/>
                      </a:rPr>
                      <a:t> angesehen werden und somit nicht messbare Werte zugeschrieben werden. </a:t>
                    </a:r>
                  </a:p>
                </p:txBody>
              </p:sp>
              <p:pic>
                <p:nvPicPr>
                  <p:cNvPr id="9" name="Grafik 8">
                    <a:extLst>
                      <a:ext uri="{FF2B5EF4-FFF2-40B4-BE49-F238E27FC236}">
                        <a16:creationId xmlns:a16="http://schemas.microsoft.com/office/drawing/2014/main" id="{9187F15F-7107-4E6F-B173-3E48184E5BE4}"/>
                      </a:ext>
                    </a:extLst>
                  </p:cNvPr>
                  <p:cNvPicPr>
                    <a:picLocks noChangeAspect="1"/>
                  </p:cNvPicPr>
                  <p:nvPr/>
                </p:nvPicPr>
                <p:blipFill rotWithShape="1">
                  <a:blip r:embed="rId25" cstate="print">
                    <a:extLst>
                      <a:ext uri="{28A0092B-C50C-407E-A947-70E740481C1C}">
                        <a14:useLocalDpi xmlns:a14="http://schemas.microsoft.com/office/drawing/2010/main" val="0"/>
                      </a:ext>
                    </a:extLst>
                  </a:blip>
                  <a:srcRect l="19680" r="23896"/>
                  <a:stretch/>
                </p:blipFill>
                <p:spPr>
                  <a:xfrm>
                    <a:off x="10754478" y="12902073"/>
                    <a:ext cx="1840524" cy="1836000"/>
                  </a:xfrm>
                  <a:prstGeom prst="ellipse">
                    <a:avLst/>
                  </a:prstGeom>
                  <a:ln w="12700" cap="rnd">
                    <a:solidFill>
                      <a:schemeClr val="tx1"/>
                    </a:solidFill>
                  </a:ln>
                  <a:effectLst/>
                  <a:scene3d>
                    <a:camera prst="orthographicFront"/>
                    <a:lightRig rig="contrasting" dir="t">
                      <a:rot lat="0" lon="0" rev="3000000"/>
                    </a:lightRig>
                  </a:scene3d>
                  <a:sp3d contourW="7620">
                    <a:bevelT w="95250" h="31750"/>
                    <a:contourClr>
                      <a:srgbClr val="333333"/>
                    </a:contourClr>
                  </a:sp3d>
                </p:spPr>
              </p:pic>
            </p:grpSp>
            <p:grpSp>
              <p:nvGrpSpPr>
                <p:cNvPr id="10" name="Gruppieren 9">
                  <a:extLst>
                    <a:ext uri="{FF2B5EF4-FFF2-40B4-BE49-F238E27FC236}">
                      <a16:creationId xmlns:a16="http://schemas.microsoft.com/office/drawing/2014/main" id="{2D94A959-4E19-404B-85DA-7E223376BD0F}"/>
                    </a:ext>
                  </a:extLst>
                </p:cNvPr>
                <p:cNvGrpSpPr/>
                <p:nvPr/>
              </p:nvGrpSpPr>
              <p:grpSpPr>
                <a:xfrm>
                  <a:off x="1765809" y="9364464"/>
                  <a:ext cx="9047996" cy="1445605"/>
                  <a:chOff x="10758719" y="14690248"/>
                  <a:chExt cx="12792257" cy="2043828"/>
                </a:xfrm>
              </p:grpSpPr>
              <p:sp>
                <p:nvSpPr>
                  <p:cNvPr id="11" name="Rechteck 10">
                    <a:extLst>
                      <a:ext uri="{FF2B5EF4-FFF2-40B4-BE49-F238E27FC236}">
                        <a16:creationId xmlns:a16="http://schemas.microsoft.com/office/drawing/2014/main" id="{55F94DD2-2450-4EA7-8554-2FAB566B1BF2}"/>
                      </a:ext>
                    </a:extLst>
                  </p:cNvPr>
                  <p:cNvSpPr/>
                  <p:nvPr/>
                </p:nvSpPr>
                <p:spPr>
                  <a:xfrm>
                    <a:off x="12465793" y="15507160"/>
                    <a:ext cx="11085183" cy="1226916"/>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8000" algn="just"/>
                    <a:r>
                      <a:rPr lang="de-DE" sz="2000" dirty="0">
                        <a:solidFill>
                          <a:schemeClr val="tx1"/>
                        </a:solidFill>
                        <a:latin typeface="Arial" panose="020B0604020202020204" pitchFamily="34" charset="0"/>
                        <a:cs typeface="Arial" panose="020B0604020202020204" pitchFamily="34" charset="0"/>
                      </a:rPr>
                      <a:t>Die Wälder Amazoniens stellen durch ihre </a:t>
                    </a:r>
                    <a:r>
                      <a:rPr lang="de-DE" sz="2000" dirty="0" err="1">
                        <a:solidFill>
                          <a:schemeClr val="tx1"/>
                        </a:solidFill>
                        <a:latin typeface="Arial" panose="020B0604020202020204" pitchFamily="34" charset="0"/>
                        <a:cs typeface="Arial" panose="020B0604020202020204" pitchFamily="34" charset="0"/>
                      </a:rPr>
                      <a:t>Photosyntheseleistung</a:t>
                    </a:r>
                    <a:r>
                      <a:rPr lang="de-DE" sz="2000" dirty="0">
                        <a:solidFill>
                          <a:schemeClr val="tx1"/>
                        </a:solidFill>
                        <a:latin typeface="Arial" panose="020B0604020202020204" pitchFamily="34" charset="0"/>
                        <a:cs typeface="Arial" panose="020B0604020202020204" pitchFamily="34" charset="0"/>
                      </a:rPr>
                      <a:t> eine gewaltige CO</a:t>
                    </a:r>
                    <a:r>
                      <a:rPr lang="de-DE" sz="2000" baseline="-25000" dirty="0">
                        <a:solidFill>
                          <a:schemeClr val="tx1"/>
                        </a:solidFill>
                        <a:latin typeface="Arial" panose="020B0604020202020204" pitchFamily="34" charset="0"/>
                        <a:cs typeface="Arial" panose="020B0604020202020204" pitchFamily="34" charset="0"/>
                      </a:rPr>
                      <a:t>2</a:t>
                    </a:r>
                    <a:r>
                      <a:rPr lang="de-DE" sz="2000" dirty="0">
                        <a:solidFill>
                          <a:schemeClr val="tx1"/>
                        </a:solidFill>
                        <a:latin typeface="Arial" panose="020B0604020202020204" pitchFamily="34" charset="0"/>
                        <a:cs typeface="Arial" panose="020B0604020202020204" pitchFamily="34" charset="0"/>
                      </a:rPr>
                      <a:t> Senke dar. Durch Brandrodung werden riesige Mengen an Treibhausgasen freigesetzt, für jeden Hektar tropischen Regenwalds etwa 220 Tonnen CO</a:t>
                    </a:r>
                    <a:r>
                      <a:rPr lang="de-DE" sz="2000" baseline="-25000" dirty="0">
                        <a:solidFill>
                          <a:schemeClr val="tx1"/>
                        </a:solidFill>
                        <a:latin typeface="Arial" panose="020B0604020202020204" pitchFamily="34" charset="0"/>
                        <a:cs typeface="Arial" panose="020B0604020202020204" pitchFamily="34" charset="0"/>
                      </a:rPr>
                      <a:t>2</a:t>
                    </a:r>
                    <a:r>
                      <a:rPr lang="de-DE" sz="2000" dirty="0">
                        <a:solidFill>
                          <a:schemeClr val="tx1"/>
                        </a:solidFill>
                        <a:latin typeface="Arial" panose="020B0604020202020204" pitchFamily="34" charset="0"/>
                        <a:cs typeface="Arial" panose="020B0604020202020204" pitchFamily="34" charset="0"/>
                      </a:rPr>
                      <a:t> </a:t>
                    </a:r>
                    <a:r>
                      <a:rPr lang="de-DE" sz="2000" baseline="30000" dirty="0">
                        <a:solidFill>
                          <a:schemeClr val="tx1"/>
                        </a:solidFill>
                        <a:latin typeface="Arial" panose="020B0604020202020204" pitchFamily="34" charset="0"/>
                        <a:cs typeface="Arial" panose="020B0604020202020204" pitchFamily="34" charset="0"/>
                      </a:rPr>
                      <a:t>(6)</a:t>
                    </a:r>
                    <a:r>
                      <a:rPr lang="de-DE" sz="2000" dirty="0">
                        <a:solidFill>
                          <a:schemeClr val="tx1"/>
                        </a:solidFill>
                        <a:latin typeface="Arial" panose="020B0604020202020204" pitchFamily="34" charset="0"/>
                        <a:cs typeface="Arial" panose="020B0604020202020204" pitchFamily="34" charset="0"/>
                      </a:rPr>
                      <a:t>.</a:t>
                    </a:r>
                    <a:endParaRPr lang="de-DE" sz="2000" dirty="0">
                      <a:solidFill>
                        <a:schemeClr val="tx1"/>
                      </a:solidFill>
                    </a:endParaRPr>
                  </a:p>
                </p:txBody>
              </p:sp>
              <p:pic>
                <p:nvPicPr>
                  <p:cNvPr id="12" name="Grafik 11">
                    <a:extLst>
                      <a:ext uri="{FF2B5EF4-FFF2-40B4-BE49-F238E27FC236}">
                        <a16:creationId xmlns:a16="http://schemas.microsoft.com/office/drawing/2014/main" id="{34EEDFA6-C1EB-4185-BD60-043519F1B461}"/>
                      </a:ext>
                    </a:extLst>
                  </p:cNvPr>
                  <p:cNvPicPr>
                    <a:picLocks noChangeAspect="1"/>
                  </p:cNvPicPr>
                  <p:nvPr/>
                </p:nvPicPr>
                <p:blipFill rotWithShape="1">
                  <a:blip r:embed="rId26" cstate="print">
                    <a:extLst>
                      <a:ext uri="{28A0092B-C50C-407E-A947-70E740481C1C}">
                        <a14:useLocalDpi xmlns:a14="http://schemas.microsoft.com/office/drawing/2010/main" val="0"/>
                      </a:ext>
                    </a:extLst>
                  </a:blip>
                  <a:srcRect l="17668" t="-534" r="8161" b="534"/>
                  <a:stretch/>
                </p:blipFill>
                <p:spPr>
                  <a:xfrm>
                    <a:off x="10758719" y="14690248"/>
                    <a:ext cx="1832042" cy="1836000"/>
                  </a:xfrm>
                  <a:prstGeom prst="ellipse">
                    <a:avLst/>
                  </a:prstGeom>
                  <a:ln w="12700" cap="rnd">
                    <a:solidFill>
                      <a:schemeClr val="tx1"/>
                    </a:solidFill>
                  </a:ln>
                  <a:effectLst/>
                  <a:scene3d>
                    <a:camera prst="orthographicFront"/>
                    <a:lightRig rig="contrasting" dir="t">
                      <a:rot lat="0" lon="0" rev="3000000"/>
                    </a:lightRig>
                  </a:scene3d>
                  <a:sp3d contourW="7620">
                    <a:bevelT w="95250" h="31750"/>
                    <a:contourClr>
                      <a:srgbClr val="333333"/>
                    </a:contourClr>
                  </a:sp3d>
                </p:spPr>
              </p:pic>
            </p:grpSp>
            <p:grpSp>
              <p:nvGrpSpPr>
                <p:cNvPr id="13" name="Gruppieren 12">
                  <a:extLst>
                    <a:ext uri="{FF2B5EF4-FFF2-40B4-BE49-F238E27FC236}">
                      <a16:creationId xmlns:a16="http://schemas.microsoft.com/office/drawing/2014/main" id="{77EF1CC7-6D17-4CB8-8C08-D0BE0A4F4B6C}"/>
                    </a:ext>
                  </a:extLst>
                </p:cNvPr>
                <p:cNvGrpSpPr/>
                <p:nvPr/>
              </p:nvGrpSpPr>
              <p:grpSpPr>
                <a:xfrm>
                  <a:off x="1732194" y="11522846"/>
                  <a:ext cx="9081610" cy="1398844"/>
                  <a:chOff x="5897470" y="17366149"/>
                  <a:chExt cx="12839766" cy="1977716"/>
                </a:xfrm>
              </p:grpSpPr>
              <p:sp>
                <p:nvSpPr>
                  <p:cNvPr id="14" name="Rechteck 13">
                    <a:extLst>
                      <a:ext uri="{FF2B5EF4-FFF2-40B4-BE49-F238E27FC236}">
                        <a16:creationId xmlns:a16="http://schemas.microsoft.com/office/drawing/2014/main" id="{4420D637-561F-47BB-8114-21B8DC7C9A7E}"/>
                      </a:ext>
                    </a:extLst>
                  </p:cNvPr>
                  <p:cNvSpPr/>
                  <p:nvPr/>
                </p:nvSpPr>
                <p:spPr>
                  <a:xfrm>
                    <a:off x="5897470" y="18116949"/>
                    <a:ext cx="11128718" cy="1226916"/>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Ins="252000" rtlCol="0" anchor="ctr"/>
                  <a:lstStyle/>
                  <a:p>
                    <a:pPr algn="just"/>
                    <a:r>
                      <a:rPr lang="de-DE" sz="2000" dirty="0">
                        <a:solidFill>
                          <a:schemeClr val="tx1"/>
                        </a:solidFill>
                        <a:latin typeface="Arial" panose="020B0604020202020204" pitchFamily="34" charset="0"/>
                        <a:cs typeface="Arial" panose="020B0604020202020204" pitchFamily="34" charset="0"/>
                      </a:rPr>
                      <a:t>Rund die Hälfte aller auf der Erde beheimateten Arten kommen in Amazonien vor </a:t>
                    </a:r>
                    <a:r>
                      <a:rPr lang="de-DE" sz="2000" baseline="30000" dirty="0">
                        <a:solidFill>
                          <a:schemeClr val="tx1"/>
                        </a:solidFill>
                        <a:latin typeface="Arial" panose="020B0604020202020204" pitchFamily="34" charset="0"/>
                        <a:cs typeface="Arial" panose="020B0604020202020204" pitchFamily="34" charset="0"/>
                      </a:rPr>
                      <a:t>(4)</a:t>
                    </a:r>
                    <a:r>
                      <a:rPr lang="de-DE" sz="2000" dirty="0">
                        <a:solidFill>
                          <a:schemeClr val="tx1"/>
                        </a:solidFill>
                        <a:latin typeface="Arial" panose="020B0604020202020204" pitchFamily="34" charset="0"/>
                        <a:cs typeface="Arial" panose="020B0604020202020204" pitchFamily="34" charset="0"/>
                      </a:rPr>
                      <a:t>. Weltweit werden Spezies durch die Umnutzung von Wäldern bedroht. Amazonien ist besonders betroffen </a:t>
                    </a:r>
                    <a:r>
                      <a:rPr lang="de-DE" sz="2000" baseline="30000" dirty="0">
                        <a:solidFill>
                          <a:schemeClr val="tx1"/>
                        </a:solidFill>
                        <a:latin typeface="Arial" panose="020B0604020202020204" pitchFamily="34" charset="0"/>
                        <a:cs typeface="Arial" panose="020B0604020202020204" pitchFamily="34" charset="0"/>
                      </a:rPr>
                      <a:t>(7)</a:t>
                    </a:r>
                    <a:r>
                      <a:rPr lang="de-DE" sz="2000" dirty="0">
                        <a:solidFill>
                          <a:schemeClr val="tx1"/>
                        </a:solidFill>
                        <a:latin typeface="Arial" panose="020B0604020202020204" pitchFamily="34" charset="0"/>
                        <a:cs typeface="Arial" panose="020B0604020202020204" pitchFamily="34" charset="0"/>
                      </a:rPr>
                      <a:t>. Unvorstellbare viele Arten sind den Menschen nicht bekannt.</a:t>
                    </a:r>
                  </a:p>
                </p:txBody>
              </p:sp>
              <p:pic>
                <p:nvPicPr>
                  <p:cNvPr id="15" name="Grafik 14">
                    <a:extLst>
                      <a:ext uri="{FF2B5EF4-FFF2-40B4-BE49-F238E27FC236}">
                        <a16:creationId xmlns:a16="http://schemas.microsoft.com/office/drawing/2014/main" id="{877A1BB3-FD00-4FC1-87AC-1ADEEC9298FB}"/>
                      </a:ext>
                    </a:extLst>
                  </p:cNvPr>
                  <p:cNvPicPr>
                    <a:picLocks noChangeAspect="1"/>
                  </p:cNvPicPr>
                  <p:nvPr/>
                </p:nvPicPr>
                <p:blipFill rotWithShape="1">
                  <a:blip r:embed="rId27" cstate="print">
                    <a:extLst>
                      <a:ext uri="{28A0092B-C50C-407E-A947-70E740481C1C}">
                        <a14:useLocalDpi xmlns:a14="http://schemas.microsoft.com/office/drawing/2010/main" val="0"/>
                      </a:ext>
                    </a:extLst>
                  </a:blip>
                  <a:srcRect l="20274" r="13157"/>
                  <a:stretch/>
                </p:blipFill>
                <p:spPr>
                  <a:xfrm>
                    <a:off x="16903142" y="17366149"/>
                    <a:ext cx="1834094" cy="1836829"/>
                  </a:xfrm>
                  <a:prstGeom prst="ellipse">
                    <a:avLst/>
                  </a:prstGeom>
                  <a:ln w="12700" cap="rnd">
                    <a:solidFill>
                      <a:schemeClr val="tx1"/>
                    </a:solidFill>
                  </a:ln>
                  <a:effectLst/>
                  <a:scene3d>
                    <a:camera prst="orthographicFront"/>
                    <a:lightRig rig="contrasting" dir="t">
                      <a:rot lat="0" lon="0" rev="3000000"/>
                    </a:lightRig>
                  </a:scene3d>
                  <a:sp3d contourW="7620">
                    <a:bevelT w="95250" h="31750"/>
                    <a:contourClr>
                      <a:srgbClr val="333333"/>
                    </a:contourClr>
                  </a:sp3d>
                </p:spPr>
              </p:pic>
            </p:grpSp>
            <p:sp>
              <p:nvSpPr>
                <p:cNvPr id="28" name="Textfeld 27">
                  <a:extLst>
                    <a:ext uri="{FF2B5EF4-FFF2-40B4-BE49-F238E27FC236}">
                      <a16:creationId xmlns:a16="http://schemas.microsoft.com/office/drawing/2014/main" id="{6CC58B93-819B-4D2A-8B61-C9975830ED59}"/>
                    </a:ext>
                  </a:extLst>
                </p:cNvPr>
                <p:cNvSpPr txBox="1"/>
                <p:nvPr/>
              </p:nvSpPr>
              <p:spPr>
                <a:xfrm>
                  <a:off x="1765809" y="4013200"/>
                  <a:ext cx="8749791" cy="461665"/>
                </a:xfrm>
                <a:prstGeom prst="rect">
                  <a:avLst/>
                </a:prstGeom>
                <a:noFill/>
              </p:spPr>
              <p:txBody>
                <a:bodyPr wrap="square" rtlCol="0">
                  <a:spAutoFit/>
                </a:bodyPr>
                <a:lstStyle/>
                <a:p>
                  <a:r>
                    <a:rPr lang="de-DE" sz="2400" b="1" dirty="0">
                      <a:latin typeface="Arial" panose="020B0604020202020204" pitchFamily="34" charset="0"/>
                      <a:cs typeface="Arial" panose="020B0604020202020204" pitchFamily="34" charset="0"/>
                    </a:rPr>
                    <a:t>Assoziierte mit Rodung einhergehende Problematiken</a:t>
                  </a:r>
                </a:p>
              </p:txBody>
            </p:sp>
          </p:grpSp>
        </p:grpSp>
        <p:sp>
          <p:nvSpPr>
            <p:cNvPr id="84" name="Textfeld 83">
              <a:extLst>
                <a:ext uri="{FF2B5EF4-FFF2-40B4-BE49-F238E27FC236}">
                  <a16:creationId xmlns:a16="http://schemas.microsoft.com/office/drawing/2014/main" id="{8BBC3972-AF54-45DF-8736-92FDB8DCC8E2}"/>
                </a:ext>
              </a:extLst>
            </p:cNvPr>
            <p:cNvSpPr txBox="1"/>
            <p:nvPr/>
          </p:nvSpPr>
          <p:spPr>
            <a:xfrm>
              <a:off x="15639913" y="4679240"/>
              <a:ext cx="10454922" cy="400110"/>
            </a:xfrm>
            <a:prstGeom prst="rect">
              <a:avLst/>
            </a:prstGeom>
            <a:noFill/>
            <a:ln>
              <a:noFill/>
            </a:ln>
          </p:spPr>
          <p:txBody>
            <a:bodyPr wrap="square" rtlCol="0">
              <a:spAutoFit/>
            </a:bodyPr>
            <a:lstStyle/>
            <a:p>
              <a:r>
                <a:rPr lang="de-DE" sz="2000" b="1" dirty="0">
                  <a:latin typeface="Arial" panose="020B0604020202020204" pitchFamily="34" charset="0"/>
                  <a:cs typeface="Arial" panose="020B0604020202020204" pitchFamily="34" charset="0"/>
                </a:rPr>
                <a:t>Verlust eines alten und </a:t>
              </a:r>
              <a:r>
                <a:rPr lang="de-DE" sz="2000" b="1" i="1" dirty="0">
                  <a:latin typeface="Arial" panose="020B0604020202020204" pitchFamily="34" charset="0"/>
                  <a:cs typeface="Arial" panose="020B0604020202020204" pitchFamily="34" charset="0"/>
                </a:rPr>
                <a:t>schönen</a:t>
              </a:r>
              <a:r>
                <a:rPr lang="de-DE" sz="2000" b="1" dirty="0">
                  <a:latin typeface="Arial" panose="020B0604020202020204" pitchFamily="34" charset="0"/>
                  <a:cs typeface="Arial" panose="020B0604020202020204" pitchFamily="34" charset="0"/>
                </a:rPr>
                <a:t> Urwalds</a:t>
              </a:r>
            </a:p>
          </p:txBody>
        </p:sp>
        <p:sp>
          <p:nvSpPr>
            <p:cNvPr id="86" name="Textfeld 85">
              <a:extLst>
                <a:ext uri="{FF2B5EF4-FFF2-40B4-BE49-F238E27FC236}">
                  <a16:creationId xmlns:a16="http://schemas.microsoft.com/office/drawing/2014/main" id="{E0E25BE8-7450-41EB-8C36-338D829FD4EA}"/>
                </a:ext>
              </a:extLst>
            </p:cNvPr>
            <p:cNvSpPr txBox="1"/>
            <p:nvPr/>
          </p:nvSpPr>
          <p:spPr>
            <a:xfrm>
              <a:off x="11285571" y="11309032"/>
              <a:ext cx="10454922" cy="400110"/>
            </a:xfrm>
            <a:prstGeom prst="rect">
              <a:avLst/>
            </a:prstGeom>
            <a:noFill/>
            <a:ln>
              <a:noFill/>
            </a:ln>
          </p:spPr>
          <p:txBody>
            <a:bodyPr wrap="square" rtlCol="0">
              <a:spAutoFit/>
            </a:bodyPr>
            <a:lstStyle/>
            <a:p>
              <a:pPr algn="r"/>
              <a:r>
                <a:rPr lang="de-DE" sz="2000" b="1" dirty="0">
                  <a:latin typeface="Arial" panose="020B0604020202020204" pitchFamily="34" charset="0"/>
                  <a:cs typeface="Arial" panose="020B0604020202020204" pitchFamily="34" charset="0"/>
                </a:rPr>
                <a:t>Verlust von Biodiversität und Bedrohung von Lebensräumen</a:t>
              </a:r>
            </a:p>
          </p:txBody>
        </p:sp>
        <p:sp>
          <p:nvSpPr>
            <p:cNvPr id="87" name="Textfeld 86">
              <a:extLst>
                <a:ext uri="{FF2B5EF4-FFF2-40B4-BE49-F238E27FC236}">
                  <a16:creationId xmlns:a16="http://schemas.microsoft.com/office/drawing/2014/main" id="{3FD950EE-94CF-40F5-8D69-AC83B222CB7A}"/>
                </a:ext>
              </a:extLst>
            </p:cNvPr>
            <p:cNvSpPr txBox="1"/>
            <p:nvPr/>
          </p:nvSpPr>
          <p:spPr>
            <a:xfrm>
              <a:off x="15731353" y="9145911"/>
              <a:ext cx="10454922" cy="400110"/>
            </a:xfrm>
            <a:prstGeom prst="rect">
              <a:avLst/>
            </a:prstGeom>
            <a:noFill/>
            <a:ln>
              <a:noFill/>
            </a:ln>
          </p:spPr>
          <p:txBody>
            <a:bodyPr wrap="square" rtlCol="0">
              <a:spAutoFit/>
            </a:bodyPr>
            <a:lstStyle/>
            <a:p>
              <a:r>
                <a:rPr lang="de-DE" sz="2000" b="1" dirty="0">
                  <a:latin typeface="Arial" panose="020B0604020202020204" pitchFamily="34" charset="0"/>
                  <a:cs typeface="Arial" panose="020B0604020202020204" pitchFamily="34" charset="0"/>
                </a:rPr>
                <a:t>Verlust einer riesigen CO</a:t>
              </a:r>
              <a:r>
                <a:rPr lang="de-DE" sz="2000" b="1" baseline="-25000" dirty="0">
                  <a:latin typeface="Arial" panose="020B0604020202020204" pitchFamily="34" charset="0"/>
                  <a:cs typeface="Arial" panose="020B0604020202020204" pitchFamily="34" charset="0"/>
                </a:rPr>
                <a:t>2</a:t>
              </a:r>
              <a:r>
                <a:rPr lang="de-DE" sz="2000" b="1" dirty="0">
                  <a:latin typeface="Arial" panose="020B0604020202020204" pitchFamily="34" charset="0"/>
                  <a:cs typeface="Arial" panose="020B0604020202020204" pitchFamily="34" charset="0"/>
                </a:rPr>
                <a:t> Senke</a:t>
              </a:r>
            </a:p>
          </p:txBody>
        </p:sp>
      </p:grpSp>
      <p:sp>
        <p:nvSpPr>
          <p:cNvPr id="89" name="Textfeld 88">
            <a:extLst>
              <a:ext uri="{FF2B5EF4-FFF2-40B4-BE49-F238E27FC236}">
                <a16:creationId xmlns:a16="http://schemas.microsoft.com/office/drawing/2014/main" id="{625224B3-0D37-4E11-BCA0-E1708A2968C5}"/>
              </a:ext>
            </a:extLst>
          </p:cNvPr>
          <p:cNvSpPr txBox="1"/>
          <p:nvPr/>
        </p:nvSpPr>
        <p:spPr>
          <a:xfrm>
            <a:off x="685535" y="4074304"/>
            <a:ext cx="5949464" cy="3939540"/>
          </a:xfrm>
          <a:prstGeom prst="rect">
            <a:avLst/>
          </a:prstGeom>
          <a:noFill/>
        </p:spPr>
        <p:txBody>
          <a:bodyPr wrap="square" rtlCol="0">
            <a:spAutoFit/>
          </a:bodyPr>
          <a:lstStyle/>
          <a:p>
            <a:pPr algn="just"/>
            <a:r>
              <a:rPr lang="de-DE" sz="2400" b="1" dirty="0">
                <a:latin typeface="Arial" panose="020B0604020202020204" pitchFamily="34" charset="0"/>
                <a:cs typeface="Arial" panose="020B0604020202020204" pitchFamily="34" charset="0"/>
              </a:rPr>
              <a:t>Globaler Waldschwund –</a:t>
            </a:r>
          </a:p>
          <a:p>
            <a:pPr algn="just">
              <a:spcAft>
                <a:spcPts val="1200"/>
              </a:spcAft>
            </a:pPr>
            <a:r>
              <a:rPr lang="de-DE" sz="2400" b="1" dirty="0">
                <a:latin typeface="Arial" panose="020B0604020202020204" pitchFamily="34" charset="0"/>
                <a:cs typeface="Arial" panose="020B0604020202020204" pitchFamily="34" charset="0"/>
              </a:rPr>
              <a:t>Südamerika ist besonders betroffen</a:t>
            </a:r>
          </a:p>
          <a:p>
            <a:pPr algn="just"/>
            <a:r>
              <a:rPr lang="de-DE" sz="2400" dirty="0">
                <a:latin typeface="Arial" panose="020B0604020202020204" pitchFamily="34" charset="0"/>
                <a:cs typeface="Arial" panose="020B0604020202020204" pitchFamily="34" charset="0"/>
              </a:rPr>
              <a:t>Vier von fünf der meist von Entwaldung betroffenen Staaten liegen in Südamerika. Brasilien ist in besonderem Maße davon betroffen, insbesondere der Staat Pará </a:t>
            </a:r>
            <a:r>
              <a:rPr lang="de-DE" sz="2400" baseline="30000" dirty="0">
                <a:latin typeface="Arial" panose="020B0604020202020204" pitchFamily="34" charset="0"/>
                <a:cs typeface="Arial" panose="020B0604020202020204" pitchFamily="34" charset="0"/>
              </a:rPr>
              <a:t>(1)</a:t>
            </a:r>
            <a:r>
              <a:rPr lang="de-DE" sz="2400" dirty="0">
                <a:latin typeface="Arial" panose="020B0604020202020204" pitchFamily="34" charset="0"/>
                <a:cs typeface="Arial" panose="020B0604020202020204" pitchFamily="34" charset="0"/>
              </a:rPr>
              <a:t>. Im Jahr 2019 stieg die Entwaldung im brasilianischen Teil Amazoniens im Vergleich zu den 10 vorgehenden Jahren deutlichen an </a:t>
            </a:r>
            <a:r>
              <a:rPr lang="de-DE" sz="2400" baseline="30000" dirty="0">
                <a:latin typeface="Arial" panose="020B0604020202020204" pitchFamily="34" charset="0"/>
                <a:cs typeface="Arial" panose="020B0604020202020204" pitchFamily="34" charset="0"/>
              </a:rPr>
              <a:t>(2)</a:t>
            </a:r>
            <a:r>
              <a:rPr lang="de-DE" sz="2400" dirty="0">
                <a:latin typeface="Arial" panose="020B0604020202020204" pitchFamily="34" charset="0"/>
                <a:cs typeface="Arial" panose="020B0604020202020204" pitchFamily="34" charset="0"/>
              </a:rPr>
              <a:t>.</a:t>
            </a:r>
          </a:p>
        </p:txBody>
      </p:sp>
      <p:grpSp>
        <p:nvGrpSpPr>
          <p:cNvPr id="107" name="Gruppieren 106">
            <a:extLst>
              <a:ext uri="{FF2B5EF4-FFF2-40B4-BE49-F238E27FC236}">
                <a16:creationId xmlns:a16="http://schemas.microsoft.com/office/drawing/2014/main" id="{D4269EA9-C3C0-43E3-B587-F3237E63FF46}"/>
              </a:ext>
            </a:extLst>
          </p:cNvPr>
          <p:cNvGrpSpPr/>
          <p:nvPr/>
        </p:nvGrpSpPr>
        <p:grpSpPr>
          <a:xfrm>
            <a:off x="2109048" y="8392851"/>
            <a:ext cx="4017392" cy="4871142"/>
            <a:chOff x="7917834" y="5945301"/>
            <a:chExt cx="4017392" cy="4871142"/>
          </a:xfrm>
        </p:grpSpPr>
        <p:grpSp>
          <p:nvGrpSpPr>
            <p:cNvPr id="103" name="Gruppieren 102">
              <a:extLst>
                <a:ext uri="{FF2B5EF4-FFF2-40B4-BE49-F238E27FC236}">
                  <a16:creationId xmlns:a16="http://schemas.microsoft.com/office/drawing/2014/main" id="{678AA897-1ECA-42AE-A588-9470C5A80005}"/>
                </a:ext>
              </a:extLst>
            </p:cNvPr>
            <p:cNvGrpSpPr/>
            <p:nvPr/>
          </p:nvGrpSpPr>
          <p:grpSpPr>
            <a:xfrm>
              <a:off x="7917834" y="6296538"/>
              <a:ext cx="2635525" cy="4519905"/>
              <a:chOff x="7818935" y="6284630"/>
              <a:chExt cx="2635525" cy="4519905"/>
            </a:xfrm>
          </p:grpSpPr>
          <p:grpSp>
            <p:nvGrpSpPr>
              <p:cNvPr id="102" name="Gruppieren 101">
                <a:extLst>
                  <a:ext uri="{FF2B5EF4-FFF2-40B4-BE49-F238E27FC236}">
                    <a16:creationId xmlns:a16="http://schemas.microsoft.com/office/drawing/2014/main" id="{052C2787-0C1F-423B-8CFB-EB1FB3AD443B}"/>
                  </a:ext>
                </a:extLst>
              </p:cNvPr>
              <p:cNvGrpSpPr/>
              <p:nvPr/>
            </p:nvGrpSpPr>
            <p:grpSpPr>
              <a:xfrm>
                <a:off x="7818935" y="6284630"/>
                <a:ext cx="2635525" cy="4519905"/>
                <a:chOff x="7818935" y="6284630"/>
                <a:chExt cx="2635525" cy="4519905"/>
              </a:xfrm>
            </p:grpSpPr>
            <p:pic>
              <p:nvPicPr>
                <p:cNvPr id="96" name="Grafik 95" descr="Ein Bild, das Uhr, Zeichnung enthält.&#10;&#10;Automatisch generierte Beschreibung">
                  <a:extLst>
                    <a:ext uri="{FF2B5EF4-FFF2-40B4-BE49-F238E27FC236}">
                      <a16:creationId xmlns:a16="http://schemas.microsoft.com/office/drawing/2014/main" id="{72ADED3D-0B42-404E-AB99-B8E3B5C5AE52}"/>
                    </a:ext>
                  </a:extLst>
                </p:cNvPr>
                <p:cNvPicPr>
                  <a:picLocks noChangeAspect="1"/>
                </p:cNvPicPr>
                <p:nvPr/>
              </p:nvPicPr>
              <p:blipFill>
                <a:blip r:embed="rId28">
                  <a:extLst>
                    <a:ext uri="{BEBA8EAE-BF5A-486C-A8C5-ECC9F3942E4B}">
                      <a14:imgProps xmlns:a14="http://schemas.microsoft.com/office/drawing/2010/main">
                        <a14:imgLayer r:embed="rId29">
                          <a14:imgEffect>
                            <a14:backgroundRemoval t="9925" b="89925" l="9863" r="93425">
                              <a14:foregroundMark x1="45933" y1="55338" x2="58356" y2="56541"/>
                              <a14:foregroundMark x1="44384" y1="55188" x2="45933" y2="55338"/>
                              <a14:foregroundMark x1="32603" y1="55789" x2="32603" y2="55789"/>
                              <a14:foregroundMark x1="34247" y1="55789" x2="34247" y2="55789"/>
                              <a14:foregroundMark x1="34247" y1="55789" x2="34247" y2="55789"/>
                              <a14:foregroundMark x1="34521" y1="55188" x2="34521" y2="55188"/>
                              <a14:foregroundMark x1="92055" y1="81955" x2="93425" y2="81805"/>
                              <a14:foregroundMark x1="76712" y1="81955" x2="80274" y2="81654"/>
                              <a14:foregroundMark x1="70542" y1="80000" x2="70411" y2="78346"/>
                              <a14:foregroundMark x1="70566" y1="80301" x2="70542" y2="80000"/>
                              <a14:foregroundMark x1="70578" y1="80451" x2="70566" y2="80301"/>
                              <a14:foregroundMark x1="70602" y1="80752" x2="70578" y2="80451"/>
                              <a14:foregroundMark x1="70685" y1="81805" x2="70602" y2="80752"/>
                              <a14:foregroundMark x1="39178" y1="55789" x2="39178" y2="55789"/>
                              <a14:foregroundMark x1="40000" y1="55789" x2="40000" y2="55789"/>
                              <a14:foregroundMark x1="41918" y1="55789" x2="41918" y2="55789"/>
                              <a14:foregroundMark x1="43562" y1="55789" x2="43562" y2="55789"/>
                              <a14:foregroundMark x1="44658" y1="55489" x2="44658" y2="55489"/>
                              <a14:foregroundMark x1="44384" y1="55338" x2="44384" y2="55338"/>
                              <a14:foregroundMark x1="43562" y1="58797" x2="43562" y2="58797"/>
                              <a14:foregroundMark x1="42192" y1="59850" x2="42192" y2="59850"/>
                              <a14:foregroundMark x1="42192" y1="59850" x2="42192" y2="63609"/>
                              <a14:foregroundMark x1="41644" y1="61203" x2="42192" y2="67519"/>
                              <a14:foregroundMark x1="33973" y1="55038" x2="33973" y2="55038"/>
                              <a14:foregroundMark x1="34521" y1="55038" x2="34521" y2="55038"/>
                              <a14:foregroundMark x1="33973" y1="55188" x2="33973" y2="55188"/>
                              <a14:foregroundMark x1="33973" y1="55188" x2="34795" y2="55188"/>
                              <a14:foregroundMark x1="44384" y1="55338" x2="44384" y2="55338"/>
                              <a14:foregroundMark x1="44384" y1="55338" x2="44384" y2="55338"/>
                              <a14:foregroundMark x1="44384" y1="55188" x2="44932" y2="55489"/>
                              <a14:foregroundMark x1="34247" y1="55038" x2="34247" y2="55038"/>
                              <a14:foregroundMark x1="34247" y1="55038" x2="34247" y2="55038"/>
                              <a14:foregroundMark x1="34247" y1="55188" x2="34247" y2="55188"/>
                              <a14:foregroundMark x1="34247" y1="55038" x2="34247" y2="55038"/>
                              <a14:foregroundMark x1="34247" y1="55188" x2="34247" y2="55188"/>
                              <a14:foregroundMark x1="33699" y1="55338" x2="33699" y2="55338"/>
                              <a14:foregroundMark x1="33973" y1="55338" x2="33973" y2="55338"/>
                              <a14:foregroundMark x1="34247" y1="55338" x2="34247" y2="55338"/>
                              <a14:foregroundMark x1="34521" y1="55338" x2="34521" y2="55338"/>
                              <a14:foregroundMark x1="34247" y1="55338" x2="34247" y2="55338"/>
                              <a14:foregroundMark x1="33973" y1="55188" x2="33973" y2="55188"/>
                              <a14:foregroundMark x1="33973" y1="55188" x2="33973" y2="55188"/>
                              <a14:foregroundMark x1="33973" y1="55188" x2="33973" y2="55188"/>
                              <a14:foregroundMark x1="34247" y1="55188" x2="34247" y2="55188"/>
                              <a14:foregroundMark x1="34247" y1="55188" x2="34247" y2="55188"/>
                              <a14:foregroundMark x1="34247" y1="55188" x2="34247" y2="55188"/>
                              <a14:foregroundMark x1="33973" y1="55188" x2="33973" y2="55188"/>
                              <a14:foregroundMark x1="33699" y1="55188" x2="35068" y2="55188"/>
                              <a14:foregroundMark x1="33973" y1="55338" x2="35068" y2="55188"/>
                              <a14:foregroundMark x1="33699" y1="55188" x2="33699" y2="55188"/>
                              <a14:foregroundMark x1="33699" y1="55188" x2="33699" y2="55188"/>
                              <a14:foregroundMark x1="33699" y1="55188" x2="34521" y2="55338"/>
                              <a14:foregroundMark x1="34247" y1="53985" x2="33425" y2="55188"/>
                              <a14:backgroundMark x1="39178" y1="56391" x2="39178" y2="56391"/>
                              <a14:backgroundMark x1="40548" y1="56391" x2="40548" y2="56391"/>
                              <a14:backgroundMark x1="44110" y1="56541" x2="44110" y2="56541"/>
                              <a14:backgroundMark x1="44384" y1="56241" x2="44384" y2="56241"/>
                              <a14:backgroundMark x1="38356" y1="56541" x2="38356" y2="56541"/>
                              <a14:backgroundMark x1="38082" y1="56241" x2="38082" y2="56241"/>
                              <a14:backgroundMark x1="82740" y1="80902" x2="82740" y2="80902"/>
                              <a14:backgroundMark x1="82740" y1="81053" x2="82740" y2="81053"/>
                              <a14:backgroundMark x1="67945" y1="80301" x2="67945" y2="80301"/>
                              <a14:backgroundMark x1="68219" y1="80451" x2="68219" y2="80451"/>
                              <a14:backgroundMark x1="67945" y1="80301" x2="67945" y2="80301"/>
                              <a14:backgroundMark x1="68219" y1="80752" x2="68219" y2="80752"/>
                              <a14:backgroundMark x1="68219" y1="80000" x2="68219" y2="80000"/>
                              <a14:backgroundMark x1="44658" y1="56241" x2="44658" y2="56241"/>
                            </a14:backgroundRemoval>
                          </a14:imgEffect>
                        </a14:imgLayer>
                      </a14:imgProps>
                    </a:ext>
                    <a:ext uri="{28A0092B-C50C-407E-A947-70E740481C1C}">
                      <a14:useLocalDpi xmlns:a14="http://schemas.microsoft.com/office/drawing/2010/main" val="0"/>
                    </a:ext>
                  </a:extLst>
                </a:blip>
                <a:stretch>
                  <a:fillRect/>
                </a:stretch>
              </p:blipFill>
              <p:spPr>
                <a:xfrm>
                  <a:off x="7973609" y="6284630"/>
                  <a:ext cx="2480851" cy="4519905"/>
                </a:xfrm>
                <a:prstGeom prst="rect">
                  <a:avLst/>
                </a:prstGeom>
              </p:spPr>
            </p:pic>
            <p:sp>
              <p:nvSpPr>
                <p:cNvPr id="97" name="Textfeld 96">
                  <a:extLst>
                    <a:ext uri="{FF2B5EF4-FFF2-40B4-BE49-F238E27FC236}">
                      <a16:creationId xmlns:a16="http://schemas.microsoft.com/office/drawing/2014/main" id="{88352AB7-29EA-45E3-85B3-70D5080DC099}"/>
                    </a:ext>
                  </a:extLst>
                </p:cNvPr>
                <p:cNvSpPr txBox="1"/>
                <p:nvPr/>
              </p:nvSpPr>
              <p:spPr>
                <a:xfrm rot="19013846">
                  <a:off x="7818935" y="10181866"/>
                  <a:ext cx="1043870" cy="338554"/>
                </a:xfrm>
                <a:prstGeom prst="rect">
                  <a:avLst/>
                </a:prstGeom>
                <a:noFill/>
              </p:spPr>
              <p:txBody>
                <a:bodyPr wrap="square" rtlCol="0">
                  <a:spAutoFit/>
                </a:bodyPr>
                <a:lstStyle/>
                <a:p>
                  <a:r>
                    <a:rPr lang="de-DE" sz="1600" dirty="0">
                      <a:latin typeface="Arial" panose="020B0604020202020204" pitchFamily="34" charset="0"/>
                      <a:cs typeface="Arial" panose="020B0604020202020204" pitchFamily="34" charset="0"/>
                    </a:rPr>
                    <a:t>Brasilien</a:t>
                  </a:r>
                </a:p>
              </p:txBody>
            </p:sp>
            <p:sp>
              <p:nvSpPr>
                <p:cNvPr id="100" name="Textfeld 99">
                  <a:extLst>
                    <a:ext uri="{FF2B5EF4-FFF2-40B4-BE49-F238E27FC236}">
                      <a16:creationId xmlns:a16="http://schemas.microsoft.com/office/drawing/2014/main" id="{3BF6FE33-476C-41BE-B732-C1B0F1E150B6}"/>
                    </a:ext>
                  </a:extLst>
                </p:cNvPr>
                <p:cNvSpPr txBox="1"/>
                <p:nvPr/>
              </p:nvSpPr>
              <p:spPr>
                <a:xfrm rot="18900513">
                  <a:off x="9416991" y="10199303"/>
                  <a:ext cx="947578" cy="338554"/>
                </a:xfrm>
                <a:prstGeom prst="rect">
                  <a:avLst/>
                </a:prstGeom>
                <a:noFill/>
              </p:spPr>
              <p:txBody>
                <a:bodyPr wrap="square" rtlCol="0">
                  <a:spAutoFit/>
                </a:bodyPr>
                <a:lstStyle/>
                <a:p>
                  <a:r>
                    <a:rPr lang="de-DE" sz="1600" dirty="0">
                      <a:latin typeface="Arial" panose="020B0604020202020204" pitchFamily="34" charset="0"/>
                      <a:cs typeface="Arial" panose="020B0604020202020204" pitchFamily="34" charset="0"/>
                    </a:rPr>
                    <a:t>Bolivien</a:t>
                  </a:r>
                </a:p>
              </p:txBody>
            </p:sp>
            <p:sp>
              <p:nvSpPr>
                <p:cNvPr id="101" name="Textfeld 100">
                  <a:extLst>
                    <a:ext uri="{FF2B5EF4-FFF2-40B4-BE49-F238E27FC236}">
                      <a16:creationId xmlns:a16="http://schemas.microsoft.com/office/drawing/2014/main" id="{885BCA8F-FC74-4DF9-BA5F-C775A4DA8C3B}"/>
                    </a:ext>
                  </a:extLst>
                </p:cNvPr>
                <p:cNvSpPr txBox="1"/>
                <p:nvPr/>
              </p:nvSpPr>
              <p:spPr>
                <a:xfrm rot="18930161">
                  <a:off x="8430500" y="10279676"/>
                  <a:ext cx="1170777" cy="338554"/>
                </a:xfrm>
                <a:prstGeom prst="rect">
                  <a:avLst/>
                </a:prstGeom>
                <a:noFill/>
              </p:spPr>
              <p:txBody>
                <a:bodyPr wrap="square" rtlCol="0">
                  <a:spAutoFit/>
                </a:bodyPr>
                <a:lstStyle/>
                <a:p>
                  <a:r>
                    <a:rPr lang="de-DE" sz="1600" dirty="0">
                      <a:latin typeface="Arial" panose="020B0604020202020204" pitchFamily="34" charset="0"/>
                      <a:cs typeface="Arial" panose="020B0604020202020204" pitchFamily="34" charset="0"/>
                    </a:rPr>
                    <a:t>Kolumbien</a:t>
                  </a:r>
                </a:p>
              </p:txBody>
            </p:sp>
          </p:grpSp>
          <p:sp>
            <p:nvSpPr>
              <p:cNvPr id="98" name="Textfeld 97">
                <a:extLst>
                  <a:ext uri="{FF2B5EF4-FFF2-40B4-BE49-F238E27FC236}">
                    <a16:creationId xmlns:a16="http://schemas.microsoft.com/office/drawing/2014/main" id="{6877CBEE-9ED0-4F99-A98E-AB2BDDDF5604}"/>
                  </a:ext>
                </a:extLst>
              </p:cNvPr>
              <p:cNvSpPr txBox="1"/>
              <p:nvPr/>
            </p:nvSpPr>
            <p:spPr>
              <a:xfrm rot="19060270">
                <a:off x="8039641" y="10273044"/>
                <a:ext cx="1233993" cy="338554"/>
              </a:xfrm>
              <a:prstGeom prst="rect">
                <a:avLst/>
              </a:prstGeom>
              <a:noFill/>
            </p:spPr>
            <p:txBody>
              <a:bodyPr wrap="square" rtlCol="0">
                <a:spAutoFit/>
              </a:bodyPr>
              <a:lstStyle/>
              <a:p>
                <a:r>
                  <a:rPr lang="de-DE" sz="1600" dirty="0">
                    <a:latin typeface="Arial" panose="020B0604020202020204" pitchFamily="34" charset="0"/>
                    <a:cs typeface="Arial" panose="020B0604020202020204" pitchFamily="34" charset="0"/>
                  </a:rPr>
                  <a:t>Indonesien</a:t>
                </a:r>
              </a:p>
            </p:txBody>
          </p:sp>
          <p:sp>
            <p:nvSpPr>
              <p:cNvPr id="99" name="Textfeld 98">
                <a:extLst>
                  <a:ext uri="{FF2B5EF4-FFF2-40B4-BE49-F238E27FC236}">
                    <a16:creationId xmlns:a16="http://schemas.microsoft.com/office/drawing/2014/main" id="{BA02D9B6-66CC-4E22-BA19-0E07E420C60D}"/>
                  </a:ext>
                </a:extLst>
              </p:cNvPr>
              <p:cNvSpPr txBox="1"/>
              <p:nvPr/>
            </p:nvSpPr>
            <p:spPr>
              <a:xfrm rot="18876148">
                <a:off x="9265000" y="10121739"/>
                <a:ext cx="652617" cy="338554"/>
              </a:xfrm>
              <a:prstGeom prst="rect">
                <a:avLst/>
              </a:prstGeom>
              <a:noFill/>
            </p:spPr>
            <p:txBody>
              <a:bodyPr wrap="square" rtlCol="0">
                <a:spAutoFit/>
              </a:bodyPr>
              <a:lstStyle/>
              <a:p>
                <a:r>
                  <a:rPr lang="de-DE" sz="1600" dirty="0">
                    <a:latin typeface="Arial" panose="020B0604020202020204" pitchFamily="34" charset="0"/>
                    <a:cs typeface="Arial" panose="020B0604020202020204" pitchFamily="34" charset="0"/>
                  </a:rPr>
                  <a:t>Peru</a:t>
                </a:r>
              </a:p>
            </p:txBody>
          </p:sp>
        </p:grpSp>
        <p:sp>
          <p:nvSpPr>
            <p:cNvPr id="104" name="Textfeld 103">
              <a:extLst>
                <a:ext uri="{FF2B5EF4-FFF2-40B4-BE49-F238E27FC236}">
                  <a16:creationId xmlns:a16="http://schemas.microsoft.com/office/drawing/2014/main" id="{B8BBA9D2-0510-4C78-A1FF-84CB8D1AB18B}"/>
                </a:ext>
              </a:extLst>
            </p:cNvPr>
            <p:cNvSpPr txBox="1"/>
            <p:nvPr/>
          </p:nvSpPr>
          <p:spPr>
            <a:xfrm>
              <a:off x="8510054" y="5945301"/>
              <a:ext cx="3425172" cy="830997"/>
            </a:xfrm>
            <a:prstGeom prst="rect">
              <a:avLst/>
            </a:prstGeom>
            <a:noFill/>
          </p:spPr>
          <p:txBody>
            <a:bodyPr wrap="square" rtlCol="0">
              <a:spAutoFit/>
            </a:bodyPr>
            <a:lstStyle/>
            <a:p>
              <a:r>
                <a:rPr lang="de-DE" sz="2400" dirty="0">
                  <a:latin typeface="Arial" panose="020B0604020202020204" pitchFamily="34" charset="0"/>
                  <a:cs typeface="Arial" panose="020B0604020202020204" pitchFamily="34" charset="0"/>
                </a:rPr>
                <a:t>Waldverlust 2018</a:t>
              </a:r>
            </a:p>
            <a:p>
              <a:r>
                <a:rPr lang="de-DE" sz="2400" dirty="0">
                  <a:latin typeface="Arial" panose="020B0604020202020204" pitchFamily="34" charset="0"/>
                  <a:cs typeface="Arial" panose="020B0604020202020204" pitchFamily="34" charset="0"/>
                </a:rPr>
                <a:t>(in Hektar) </a:t>
              </a:r>
              <a:r>
                <a:rPr lang="de-DE" sz="2400" baseline="30000" dirty="0">
                  <a:latin typeface="Arial" panose="020B0604020202020204" pitchFamily="34" charset="0"/>
                  <a:cs typeface="Arial" panose="020B0604020202020204" pitchFamily="34" charset="0"/>
                </a:rPr>
                <a:t>(1)</a:t>
              </a:r>
            </a:p>
          </p:txBody>
        </p:sp>
        <p:sp>
          <p:nvSpPr>
            <p:cNvPr id="105" name="Textfeld 104">
              <a:extLst>
                <a:ext uri="{FF2B5EF4-FFF2-40B4-BE49-F238E27FC236}">
                  <a16:creationId xmlns:a16="http://schemas.microsoft.com/office/drawing/2014/main" id="{3052E9C6-3EE2-4067-968D-5B0B318DEAAB}"/>
                </a:ext>
              </a:extLst>
            </p:cNvPr>
            <p:cNvSpPr txBox="1"/>
            <p:nvPr/>
          </p:nvSpPr>
          <p:spPr>
            <a:xfrm>
              <a:off x="8783981" y="8480386"/>
              <a:ext cx="944208" cy="338554"/>
            </a:xfrm>
            <a:prstGeom prst="rect">
              <a:avLst/>
            </a:prstGeom>
            <a:noFill/>
          </p:spPr>
          <p:txBody>
            <a:bodyPr wrap="square" rtlCol="0">
              <a:spAutoFit/>
            </a:bodyPr>
            <a:lstStyle/>
            <a:p>
              <a:r>
                <a:rPr lang="de-DE" sz="1600" dirty="0">
                  <a:solidFill>
                    <a:schemeClr val="bg1">
                      <a:lumMod val="50000"/>
                    </a:schemeClr>
                  </a:solidFill>
                  <a:latin typeface="Arial" panose="020B0604020202020204" pitchFamily="34" charset="0"/>
                  <a:cs typeface="Arial" panose="020B0604020202020204" pitchFamily="34" charset="0"/>
                </a:rPr>
                <a:t>500.000</a:t>
              </a:r>
            </a:p>
          </p:txBody>
        </p:sp>
        <p:sp>
          <p:nvSpPr>
            <p:cNvPr id="106" name="Textfeld 105">
              <a:extLst>
                <a:ext uri="{FF2B5EF4-FFF2-40B4-BE49-F238E27FC236}">
                  <a16:creationId xmlns:a16="http://schemas.microsoft.com/office/drawing/2014/main" id="{080E8FC6-E5B5-4E9A-B717-3CA3CD87A0C6}"/>
                </a:ext>
              </a:extLst>
            </p:cNvPr>
            <p:cNvSpPr txBox="1"/>
            <p:nvPr/>
          </p:nvSpPr>
          <p:spPr>
            <a:xfrm>
              <a:off x="8763493" y="6823617"/>
              <a:ext cx="1342532" cy="338554"/>
            </a:xfrm>
            <a:prstGeom prst="rect">
              <a:avLst/>
            </a:prstGeom>
            <a:noFill/>
          </p:spPr>
          <p:txBody>
            <a:bodyPr wrap="square" rtlCol="0">
              <a:spAutoFit/>
            </a:bodyPr>
            <a:lstStyle/>
            <a:p>
              <a:r>
                <a:rPr lang="de-DE" sz="1600" dirty="0">
                  <a:solidFill>
                    <a:srgbClr val="C53194"/>
                  </a:solidFill>
                  <a:latin typeface="Arial" panose="020B0604020202020204" pitchFamily="34" charset="0"/>
                  <a:cs typeface="Arial" panose="020B0604020202020204" pitchFamily="34" charset="0"/>
                </a:rPr>
                <a:t>1,3 Millionen</a:t>
              </a:r>
            </a:p>
          </p:txBody>
        </p:sp>
      </p:grpSp>
      <p:sp>
        <p:nvSpPr>
          <p:cNvPr id="155" name="Textfeld 154">
            <a:extLst>
              <a:ext uri="{FF2B5EF4-FFF2-40B4-BE49-F238E27FC236}">
                <a16:creationId xmlns:a16="http://schemas.microsoft.com/office/drawing/2014/main" id="{0054ECB7-7321-4546-9FF3-10CD1CC1AFDA}"/>
              </a:ext>
            </a:extLst>
          </p:cNvPr>
          <p:cNvSpPr txBox="1"/>
          <p:nvPr/>
        </p:nvSpPr>
        <p:spPr>
          <a:xfrm>
            <a:off x="16369448" y="30617173"/>
            <a:ext cx="746494" cy="338554"/>
          </a:xfrm>
          <a:prstGeom prst="rect">
            <a:avLst/>
          </a:prstGeom>
          <a:noFill/>
        </p:spPr>
        <p:txBody>
          <a:bodyPr wrap="square" rtlCol="0">
            <a:spAutoFit/>
          </a:bodyPr>
          <a:lstStyle/>
          <a:p>
            <a:r>
              <a:rPr lang="de-DE" sz="1600" dirty="0">
                <a:latin typeface="Arial" panose="020B0604020202020204" pitchFamily="34" charset="0"/>
                <a:cs typeface="Arial" panose="020B0604020202020204" pitchFamily="34" charset="0"/>
              </a:rPr>
              <a:t>(20)</a:t>
            </a:r>
          </a:p>
        </p:txBody>
      </p:sp>
      <p:grpSp>
        <p:nvGrpSpPr>
          <p:cNvPr id="165" name="Gruppieren 164">
            <a:extLst>
              <a:ext uri="{FF2B5EF4-FFF2-40B4-BE49-F238E27FC236}">
                <a16:creationId xmlns:a16="http://schemas.microsoft.com/office/drawing/2014/main" id="{3366EED7-A217-43BB-A048-3E796FA476C5}"/>
              </a:ext>
            </a:extLst>
          </p:cNvPr>
          <p:cNvGrpSpPr>
            <a:grpSpLocks noChangeAspect="1"/>
          </p:cNvGrpSpPr>
          <p:nvPr/>
        </p:nvGrpSpPr>
        <p:grpSpPr>
          <a:xfrm>
            <a:off x="386663" y="35226405"/>
            <a:ext cx="6263526" cy="2505592"/>
            <a:chOff x="123773" y="36121756"/>
            <a:chExt cx="5545748" cy="2218460"/>
          </a:xfrm>
        </p:grpSpPr>
        <p:grpSp>
          <p:nvGrpSpPr>
            <p:cNvPr id="145" name="Gruppieren 144">
              <a:extLst>
                <a:ext uri="{FF2B5EF4-FFF2-40B4-BE49-F238E27FC236}">
                  <a16:creationId xmlns:a16="http://schemas.microsoft.com/office/drawing/2014/main" id="{BDC6DE7F-8091-40D6-921E-17F41BFE4F20}"/>
                </a:ext>
              </a:extLst>
            </p:cNvPr>
            <p:cNvGrpSpPr>
              <a:grpSpLocks noChangeAspect="1"/>
            </p:cNvGrpSpPr>
            <p:nvPr/>
          </p:nvGrpSpPr>
          <p:grpSpPr>
            <a:xfrm>
              <a:off x="123773" y="36121756"/>
              <a:ext cx="5154990" cy="2211080"/>
              <a:chOff x="683607" y="35960263"/>
              <a:chExt cx="8267700" cy="3546184"/>
            </a:xfrm>
          </p:grpSpPr>
          <p:pic>
            <p:nvPicPr>
              <p:cNvPr id="141" name="Grafik 140">
                <a:extLst>
                  <a:ext uri="{FF2B5EF4-FFF2-40B4-BE49-F238E27FC236}">
                    <a16:creationId xmlns:a16="http://schemas.microsoft.com/office/drawing/2014/main" id="{502A6843-6740-455D-A618-002AE87640EE}"/>
                  </a:ext>
                </a:extLst>
              </p:cNvPr>
              <p:cNvPicPr>
                <a:picLocks noChangeAspect="1"/>
              </p:cNvPicPr>
              <p:nvPr/>
            </p:nvPicPr>
            <p:blipFill>
              <a:blip r:embed="rId30">
                <a:alphaModFix amt="70000"/>
              </a:blip>
              <a:stretch>
                <a:fillRect/>
              </a:stretch>
            </p:blipFill>
            <p:spPr>
              <a:xfrm>
                <a:off x="683607" y="38239622"/>
                <a:ext cx="8267700" cy="1266825"/>
              </a:xfrm>
              <a:prstGeom prst="rect">
                <a:avLst/>
              </a:prstGeom>
            </p:spPr>
          </p:pic>
          <p:pic>
            <p:nvPicPr>
              <p:cNvPr id="142" name="Grafik 141">
                <a:extLst>
                  <a:ext uri="{FF2B5EF4-FFF2-40B4-BE49-F238E27FC236}">
                    <a16:creationId xmlns:a16="http://schemas.microsoft.com/office/drawing/2014/main" id="{0D97D348-71D7-4D3B-A122-92819FC79034}"/>
                  </a:ext>
                </a:extLst>
              </p:cNvPr>
              <p:cNvPicPr>
                <a:picLocks noChangeAspect="1"/>
              </p:cNvPicPr>
              <p:nvPr/>
            </p:nvPicPr>
            <p:blipFill>
              <a:blip r:embed="rId31">
                <a:alphaModFix amt="70000"/>
                <a:extLst>
                  <a:ext uri="{BEBA8EAE-BF5A-486C-A8C5-ECC9F3942E4B}">
                    <a14:imgProps xmlns:a14="http://schemas.microsoft.com/office/drawing/2010/main">
                      <a14:imgLayer r:embed="rId32">
                        <a14:imgEffect>
                          <a14:brightnessContrast contrast="100000"/>
                        </a14:imgEffect>
                      </a14:imgLayer>
                    </a14:imgProps>
                  </a:ext>
                </a:extLst>
              </a:blip>
              <a:stretch>
                <a:fillRect/>
              </a:stretch>
            </p:blipFill>
            <p:spPr>
              <a:xfrm>
                <a:off x="707985" y="35960263"/>
                <a:ext cx="8243322" cy="2285864"/>
              </a:xfrm>
              <a:prstGeom prst="rect">
                <a:avLst/>
              </a:prstGeom>
            </p:spPr>
          </p:pic>
        </p:grpSp>
        <p:sp>
          <p:nvSpPr>
            <p:cNvPr id="156" name="Textfeld 155">
              <a:extLst>
                <a:ext uri="{FF2B5EF4-FFF2-40B4-BE49-F238E27FC236}">
                  <a16:creationId xmlns:a16="http://schemas.microsoft.com/office/drawing/2014/main" id="{DD0129CA-3742-462C-9319-E3A7C4C1A4A5}"/>
                </a:ext>
              </a:extLst>
            </p:cNvPr>
            <p:cNvSpPr txBox="1"/>
            <p:nvPr/>
          </p:nvSpPr>
          <p:spPr>
            <a:xfrm>
              <a:off x="4923027" y="38122211"/>
              <a:ext cx="746494" cy="218005"/>
            </a:xfrm>
            <a:prstGeom prst="rect">
              <a:avLst/>
            </a:prstGeom>
            <a:noFill/>
          </p:spPr>
          <p:txBody>
            <a:bodyPr wrap="square" rtlCol="0">
              <a:spAutoFit/>
            </a:bodyPr>
            <a:lstStyle/>
            <a:p>
              <a:r>
                <a:rPr lang="de-DE" sz="1000" dirty="0">
                  <a:latin typeface="Arial" panose="020B0604020202020204" pitchFamily="34" charset="0"/>
                  <a:cs typeface="Arial" panose="020B0604020202020204" pitchFamily="34" charset="0"/>
                </a:rPr>
                <a:t>(14)</a:t>
              </a:r>
            </a:p>
          </p:txBody>
        </p:sp>
      </p:grpSp>
      <p:grpSp>
        <p:nvGrpSpPr>
          <p:cNvPr id="163" name="Gruppieren 162">
            <a:extLst>
              <a:ext uri="{FF2B5EF4-FFF2-40B4-BE49-F238E27FC236}">
                <a16:creationId xmlns:a16="http://schemas.microsoft.com/office/drawing/2014/main" id="{33D02808-7699-4AD2-8C08-DD3FCB20AE23}"/>
              </a:ext>
            </a:extLst>
          </p:cNvPr>
          <p:cNvGrpSpPr>
            <a:grpSpLocks noChangeAspect="1"/>
          </p:cNvGrpSpPr>
          <p:nvPr/>
        </p:nvGrpSpPr>
        <p:grpSpPr>
          <a:xfrm>
            <a:off x="6245861" y="36575641"/>
            <a:ext cx="5843614" cy="2102885"/>
            <a:chOff x="5426711" y="36759016"/>
            <a:chExt cx="5483756" cy="1973386"/>
          </a:xfrm>
        </p:grpSpPr>
        <p:pic>
          <p:nvPicPr>
            <p:cNvPr id="151" name="Grafik 150">
              <a:extLst>
                <a:ext uri="{FF2B5EF4-FFF2-40B4-BE49-F238E27FC236}">
                  <a16:creationId xmlns:a16="http://schemas.microsoft.com/office/drawing/2014/main" id="{1F0EC520-0095-4C98-BEA4-74D796C33FE7}"/>
                </a:ext>
              </a:extLst>
            </p:cNvPr>
            <p:cNvPicPr>
              <a:picLocks noChangeAspect="1"/>
            </p:cNvPicPr>
            <p:nvPr/>
          </p:nvPicPr>
          <p:blipFill>
            <a:blip r:embed="rId33">
              <a:alphaModFix amt="70000"/>
            </a:blip>
            <a:stretch>
              <a:fillRect/>
            </a:stretch>
          </p:blipFill>
          <p:spPr>
            <a:xfrm>
              <a:off x="5426711" y="36759016"/>
              <a:ext cx="5104766" cy="1973386"/>
            </a:xfrm>
            <a:prstGeom prst="rect">
              <a:avLst/>
            </a:prstGeom>
          </p:spPr>
        </p:pic>
        <p:sp>
          <p:nvSpPr>
            <p:cNvPr id="157" name="Textfeld 156">
              <a:extLst>
                <a:ext uri="{FF2B5EF4-FFF2-40B4-BE49-F238E27FC236}">
                  <a16:creationId xmlns:a16="http://schemas.microsoft.com/office/drawing/2014/main" id="{EE4C1F0D-FF8B-421E-95EF-8F994833AEFB}"/>
                </a:ext>
              </a:extLst>
            </p:cNvPr>
            <p:cNvSpPr txBox="1"/>
            <p:nvPr/>
          </p:nvSpPr>
          <p:spPr>
            <a:xfrm>
              <a:off x="10163973" y="38494477"/>
              <a:ext cx="746494" cy="231058"/>
            </a:xfrm>
            <a:prstGeom prst="rect">
              <a:avLst/>
            </a:prstGeom>
            <a:noFill/>
          </p:spPr>
          <p:txBody>
            <a:bodyPr wrap="square" rtlCol="0">
              <a:spAutoFit/>
            </a:bodyPr>
            <a:lstStyle/>
            <a:p>
              <a:r>
                <a:rPr lang="de-DE" sz="1000" dirty="0">
                  <a:latin typeface="Arial" panose="020B0604020202020204" pitchFamily="34" charset="0"/>
                  <a:cs typeface="Arial" panose="020B0604020202020204" pitchFamily="34" charset="0"/>
                </a:rPr>
                <a:t>(16)</a:t>
              </a:r>
            </a:p>
          </p:txBody>
        </p:sp>
      </p:grpSp>
      <p:grpSp>
        <p:nvGrpSpPr>
          <p:cNvPr id="161" name="Gruppieren 160">
            <a:extLst>
              <a:ext uri="{FF2B5EF4-FFF2-40B4-BE49-F238E27FC236}">
                <a16:creationId xmlns:a16="http://schemas.microsoft.com/office/drawing/2014/main" id="{90B27B63-A140-4287-8B00-8C5CD11E0128}"/>
              </a:ext>
            </a:extLst>
          </p:cNvPr>
          <p:cNvGrpSpPr>
            <a:grpSpLocks noChangeAspect="1"/>
          </p:cNvGrpSpPr>
          <p:nvPr/>
        </p:nvGrpSpPr>
        <p:grpSpPr>
          <a:xfrm>
            <a:off x="10160838" y="35414684"/>
            <a:ext cx="5772530" cy="2046349"/>
            <a:chOff x="9189288" y="35932844"/>
            <a:chExt cx="5772530" cy="2046349"/>
          </a:xfrm>
        </p:grpSpPr>
        <p:pic>
          <p:nvPicPr>
            <p:cNvPr id="146" name="Grafik 145">
              <a:extLst>
                <a:ext uri="{FF2B5EF4-FFF2-40B4-BE49-F238E27FC236}">
                  <a16:creationId xmlns:a16="http://schemas.microsoft.com/office/drawing/2014/main" id="{BC907E97-6B0F-4D66-B181-043FAA52DC92}"/>
                </a:ext>
              </a:extLst>
            </p:cNvPr>
            <p:cNvPicPr>
              <a:picLocks noChangeAspect="1"/>
            </p:cNvPicPr>
            <p:nvPr/>
          </p:nvPicPr>
          <p:blipFill>
            <a:blip r:embed="rId34">
              <a:alphaModFix amt="70000"/>
            </a:blip>
            <a:stretch>
              <a:fillRect/>
            </a:stretch>
          </p:blipFill>
          <p:spPr>
            <a:xfrm>
              <a:off x="9189288" y="35932844"/>
              <a:ext cx="5388506" cy="2046349"/>
            </a:xfrm>
            <a:prstGeom prst="rect">
              <a:avLst/>
            </a:prstGeom>
          </p:spPr>
        </p:pic>
        <p:sp>
          <p:nvSpPr>
            <p:cNvPr id="160" name="Textfeld 159">
              <a:extLst>
                <a:ext uri="{FF2B5EF4-FFF2-40B4-BE49-F238E27FC236}">
                  <a16:creationId xmlns:a16="http://schemas.microsoft.com/office/drawing/2014/main" id="{470CC892-F1A3-4F6C-ABD8-0F407E8C3061}"/>
                </a:ext>
              </a:extLst>
            </p:cNvPr>
            <p:cNvSpPr txBox="1"/>
            <p:nvPr/>
          </p:nvSpPr>
          <p:spPr>
            <a:xfrm>
              <a:off x="14215324" y="37729539"/>
              <a:ext cx="746494" cy="246221"/>
            </a:xfrm>
            <a:prstGeom prst="rect">
              <a:avLst/>
            </a:prstGeom>
            <a:noFill/>
          </p:spPr>
          <p:txBody>
            <a:bodyPr wrap="square" rtlCol="0">
              <a:spAutoFit/>
            </a:bodyPr>
            <a:lstStyle/>
            <a:p>
              <a:r>
                <a:rPr lang="de-DE" sz="1000" dirty="0">
                  <a:latin typeface="Arial" panose="020B0604020202020204" pitchFamily="34" charset="0"/>
                  <a:cs typeface="Arial" panose="020B0604020202020204" pitchFamily="34" charset="0"/>
                </a:rPr>
                <a:t>(15)</a:t>
              </a:r>
            </a:p>
          </p:txBody>
        </p:sp>
      </p:grpSp>
    </p:spTree>
    <p:extLst>
      <p:ext uri="{BB962C8B-B14F-4D97-AF65-F5344CB8AC3E}">
        <p14:creationId xmlns:p14="http://schemas.microsoft.com/office/powerpoint/2010/main" val="25944702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0</TotalTime>
  <Words>1677</Words>
  <Application>Microsoft Office PowerPoint</Application>
  <PresentationFormat>Benutzerdefiniert</PresentationFormat>
  <Paragraphs>122</Paragraphs>
  <Slides>1</Slides>
  <Notes>0</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1</vt:i4>
      </vt:variant>
    </vt:vector>
  </HeadingPairs>
  <TitlesOfParts>
    <vt:vector size="5" baseType="lpstr">
      <vt:lpstr>Arial</vt:lpstr>
      <vt:lpstr>Calibri</vt:lpstr>
      <vt:lpstr>Calibri Light</vt:lpstr>
      <vt:lpstr>Office Theme</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Veit Blauhut</dc:creator>
  <cp:lastModifiedBy>Timo Timo</cp:lastModifiedBy>
  <cp:revision>167</cp:revision>
  <cp:lastPrinted>2018-01-12T11:58:25Z</cp:lastPrinted>
  <dcterms:created xsi:type="dcterms:W3CDTF">2016-12-15T12:25:56Z</dcterms:created>
  <dcterms:modified xsi:type="dcterms:W3CDTF">2020-02-11T11:58:46Z</dcterms:modified>
</cp:coreProperties>
</file>

<file path=docProps/thumbnail.jpeg>
</file>